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5"/>
  </p:notesMasterIdLst>
  <p:sldIdLst>
    <p:sldId id="261" r:id="rId5"/>
    <p:sldId id="262" r:id="rId6"/>
    <p:sldId id="278" r:id="rId7"/>
    <p:sldId id="282" r:id="rId8"/>
    <p:sldId id="267" r:id="rId9"/>
    <p:sldId id="290" r:id="rId10"/>
    <p:sldId id="276" r:id="rId11"/>
    <p:sldId id="279" r:id="rId12"/>
    <p:sldId id="281" r:id="rId13"/>
    <p:sldId id="264" r:id="rId14"/>
    <p:sldId id="280" r:id="rId15"/>
    <p:sldId id="270" r:id="rId16"/>
    <p:sldId id="286" r:id="rId17"/>
    <p:sldId id="283" r:id="rId18"/>
    <p:sldId id="288" r:id="rId19"/>
    <p:sldId id="289" r:id="rId20"/>
    <p:sldId id="275" r:id="rId21"/>
    <p:sldId id="269" r:id="rId22"/>
    <p:sldId id="274" r:id="rId23"/>
    <p:sldId id="272"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7E"/>
    <a:srgbClr val="009999"/>
    <a:srgbClr val="015A98"/>
    <a:srgbClr val="FEC51D"/>
    <a:srgbClr val="659D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94"/>
  </p:normalViewPr>
  <p:slideViewPr>
    <p:cSldViewPr snapToGrid="0" snapToObjects="1">
      <p:cViewPr varScale="1">
        <p:scale>
          <a:sx n="150" d="100"/>
          <a:sy n="150" d="100"/>
        </p:scale>
        <p:origin x="510"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5F839-4AEB-4152-9A92-26F7CD2AA57C}" type="datetimeFigureOut">
              <a:rPr lang="en-US" smtClean="0"/>
              <a:t>3/20/2023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25E567-6481-4385-8786-9B77B5C08A02}" type="slidenum">
              <a:rPr lang="en-US" smtClean="0"/>
              <a:t>‹#›</a:t>
            </a:fld>
            <a:endParaRPr lang="en-US"/>
          </a:p>
        </p:txBody>
      </p:sp>
    </p:spTree>
    <p:extLst>
      <p:ext uri="{BB962C8B-B14F-4D97-AF65-F5344CB8AC3E}">
        <p14:creationId xmlns:p14="http://schemas.microsoft.com/office/powerpoint/2010/main" val="640572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260F0-3B82-42BA-B589-CF135C0EDC19}"/>
              </a:ext>
            </a:extLst>
          </p:cNvPr>
          <p:cNvSpPr>
            <a:spLocks noGrp="1"/>
          </p:cNvSpPr>
          <p:nvPr>
            <p:ph type="title" hasCustomPrompt="1"/>
          </p:nvPr>
        </p:nvSpPr>
        <p:spPr>
          <a:xfrm>
            <a:off x="344634" y="1156855"/>
            <a:ext cx="4324348" cy="1870363"/>
          </a:xfrm>
          <a:prstGeom prst="rect">
            <a:avLst/>
          </a:prstGeom>
        </p:spPr>
        <p:txBody>
          <a:bodyPr anchor="b"/>
          <a:lstStyle>
            <a:lvl1pPr algn="l">
              <a:defRPr sz="4400" b="1">
                <a:solidFill>
                  <a:schemeClr val="bg2">
                    <a:lumMod val="25000"/>
                  </a:schemeClr>
                </a:solidFill>
              </a:defRPr>
            </a:lvl1pPr>
          </a:lstStyle>
          <a:p>
            <a:r>
              <a:rPr lang="en-US" dirty="0"/>
              <a:t>Click to add text</a:t>
            </a:r>
          </a:p>
        </p:txBody>
      </p:sp>
      <p:sp>
        <p:nvSpPr>
          <p:cNvPr id="11" name="Text Placeholder 10">
            <a:extLst>
              <a:ext uri="{FF2B5EF4-FFF2-40B4-BE49-F238E27FC236}">
                <a16:creationId xmlns:a16="http://schemas.microsoft.com/office/drawing/2014/main" id="{FCF0DF4D-9F40-4EAF-BF6B-8B6EE903E78D}"/>
              </a:ext>
            </a:extLst>
          </p:cNvPr>
          <p:cNvSpPr>
            <a:spLocks noGrp="1"/>
          </p:cNvSpPr>
          <p:nvPr>
            <p:ph type="body" sz="quarter" idx="11"/>
          </p:nvPr>
        </p:nvSpPr>
        <p:spPr>
          <a:xfrm>
            <a:off x="344635" y="3130983"/>
            <a:ext cx="3479220" cy="679450"/>
          </a:xfrm>
          <a:prstGeom prst="rect">
            <a:avLst/>
          </a:prstGeom>
        </p:spPr>
        <p:txBody>
          <a:bodyPr/>
          <a:lstStyle>
            <a:lvl1pPr marL="0" indent="0" algn="l">
              <a:buNone/>
              <a:defRPr>
                <a:solidFill>
                  <a:schemeClr val="bg2">
                    <a:lumMod val="25000"/>
                  </a:schemeClr>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74032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Bo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02728-7624-466E-ACED-98E59EEFFCAC}"/>
              </a:ext>
            </a:extLst>
          </p:cNvPr>
          <p:cNvSpPr>
            <a:spLocks noGrp="1"/>
          </p:cNvSpPr>
          <p:nvPr>
            <p:ph type="title" hasCustomPrompt="1"/>
          </p:nvPr>
        </p:nvSpPr>
        <p:spPr>
          <a:xfrm>
            <a:off x="628650" y="1080654"/>
            <a:ext cx="7886700" cy="540653"/>
          </a:xfrm>
          <a:prstGeom prst="rect">
            <a:avLst/>
          </a:prstGeom>
        </p:spPr>
        <p:txBody>
          <a:bodyPr/>
          <a:lstStyle>
            <a:lvl1pPr>
              <a:defRPr>
                <a:solidFill>
                  <a:schemeClr val="bg2">
                    <a:lumMod val="25000"/>
                  </a:schemeClr>
                </a:solidFill>
              </a:defRPr>
            </a:lvl1pPr>
          </a:lstStyle>
          <a:p>
            <a:r>
              <a:rPr lang="en-US" dirty="0"/>
              <a:t>Click to add text</a:t>
            </a:r>
          </a:p>
        </p:txBody>
      </p:sp>
      <p:sp>
        <p:nvSpPr>
          <p:cNvPr id="8" name="Content Placeholder 7">
            <a:extLst>
              <a:ext uri="{FF2B5EF4-FFF2-40B4-BE49-F238E27FC236}">
                <a16:creationId xmlns:a16="http://schemas.microsoft.com/office/drawing/2014/main" id="{60B5AA76-7C9A-462D-8CA3-178CA16824F7}"/>
              </a:ext>
            </a:extLst>
          </p:cNvPr>
          <p:cNvSpPr>
            <a:spLocks noGrp="1"/>
          </p:cNvSpPr>
          <p:nvPr>
            <p:ph sz="quarter" idx="10" hasCustomPrompt="1"/>
          </p:nvPr>
        </p:nvSpPr>
        <p:spPr>
          <a:xfrm>
            <a:off x="628650" y="1779588"/>
            <a:ext cx="7886700" cy="2473325"/>
          </a:xfrm>
          <a:prstGeom prst="rect">
            <a:avLst/>
          </a:prstGeo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6926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Box Content">
    <p:spTree>
      <p:nvGrpSpPr>
        <p:cNvPr id="1" name=""/>
        <p:cNvGrpSpPr/>
        <p:nvPr/>
      </p:nvGrpSpPr>
      <p:grpSpPr>
        <a:xfrm>
          <a:off x="0" y="0"/>
          <a:ext cx="0" cy="0"/>
          <a:chOff x="0" y="0"/>
          <a:chExt cx="0" cy="0"/>
        </a:xfrm>
      </p:grpSpPr>
      <p:sp>
        <p:nvSpPr>
          <p:cNvPr id="4" name="Content Placeholder 7">
            <a:extLst>
              <a:ext uri="{FF2B5EF4-FFF2-40B4-BE49-F238E27FC236}">
                <a16:creationId xmlns:a16="http://schemas.microsoft.com/office/drawing/2014/main" id="{299888B8-FB10-406E-B7E1-7CB8E7F880B0}"/>
              </a:ext>
            </a:extLst>
          </p:cNvPr>
          <p:cNvSpPr>
            <a:spLocks noGrp="1"/>
          </p:cNvSpPr>
          <p:nvPr>
            <p:ph sz="quarter" idx="11" hasCustomPrompt="1"/>
          </p:nvPr>
        </p:nvSpPr>
        <p:spPr>
          <a:xfrm>
            <a:off x="628650" y="1163782"/>
            <a:ext cx="7886700" cy="3089131"/>
          </a:xfrm>
          <a:prstGeom prst="rect">
            <a:avLst/>
          </a:prstGeo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237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08208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E45F9F-C308-4CCA-8E9C-E7AABC7EA501}"/>
              </a:ext>
            </a:extLst>
          </p:cNvPr>
          <p:cNvPicPr>
            <a:picLocks noChangeAspect="1"/>
          </p:cNvPicPr>
          <p:nvPr userDrawn="1"/>
        </p:nvPicPr>
        <p:blipFill>
          <a:blip r:embed="rId6"/>
          <a:srcRect/>
          <a:stretch/>
        </p:blipFill>
        <p:spPr>
          <a:xfrm>
            <a:off x="0" y="0"/>
            <a:ext cx="9144000" cy="5143500"/>
          </a:xfrm>
          <a:prstGeom prst="rect">
            <a:avLst/>
          </a:prstGeom>
        </p:spPr>
      </p:pic>
    </p:spTree>
    <p:extLst>
      <p:ext uri="{BB962C8B-B14F-4D97-AF65-F5344CB8AC3E}">
        <p14:creationId xmlns:p14="http://schemas.microsoft.com/office/powerpoint/2010/main" val="2028186460"/>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2" r:id="rId3"/>
    <p:sldLayoutId id="2147483651" r:id="rId4"/>
  </p:sldLayoutIdLst>
  <p:hf hdr="0" ftr="0" dt="0"/>
  <p:txStyles>
    <p:titleStyle>
      <a:lvl1pPr algn="l" defTabSz="685800" rtl="0" eaLnBrk="1" latinLnBrk="0" hangingPunct="1">
        <a:lnSpc>
          <a:spcPct val="90000"/>
        </a:lnSpc>
        <a:spcBef>
          <a:spcPct val="0"/>
        </a:spcBef>
        <a:buNone/>
        <a:defRPr sz="3300" kern="1200">
          <a:solidFill>
            <a:schemeClr val="tx1"/>
          </a:solidFill>
          <a:latin typeface="Gotham Medium" panose="0200060403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015A98"/>
          </a:solidFill>
          <a:latin typeface="Gotham Light"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015A98"/>
          </a:solidFill>
          <a:latin typeface="Gotham Light"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015A98"/>
          </a:solidFill>
          <a:latin typeface="Gotham Light"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015A98"/>
          </a:solidFill>
          <a:latin typeface="Gotham Light"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015A98"/>
          </a:solidFill>
          <a:latin typeface="Gotham Light"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linkedin.com/pulse/20130816200159-131079-employee-retention-now-a-big-issue-why-the-tide-has-turne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givebutter.com/experts/sherry-quam-taylo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nonprofitpro.com/article/how-to-mitigate-the-nonprofit-turnover-rate-problem/" TargetMode="External"/><Relationship Id="rId13" Type="http://schemas.openxmlformats.org/officeDocument/2006/relationships/hyperlink" Target="https://givebutter.com/blog/nonprofit-burnout-statistics" TargetMode="External"/><Relationship Id="rId3" Type="http://schemas.openxmlformats.org/officeDocument/2006/relationships/hyperlink" Target="https://www.philanthropy.com/article/the-great-nonprofit-leadership-turnover" TargetMode="External"/><Relationship Id="rId7" Type="http://schemas.openxmlformats.org/officeDocument/2006/relationships/hyperlink" Target="https://nonprofitpro.tradepub.com/free/w_neon02/?channel=ED022819" TargetMode="External"/><Relationship Id="rId12" Type="http://schemas.openxmlformats.org/officeDocument/2006/relationships/hyperlink" Target="https://www.ipmadvancement.com/blog/nonprofit-staff-retention-are-higher-salaries-really-the-answer" TargetMode="External"/><Relationship Id="rId2" Type="http://schemas.openxmlformats.org/officeDocument/2006/relationships/hyperlink" Target="https://www.philanthropy.com/article/how-leaders-can-help-fundraisers-avoid-burnout?resetPassword=true&amp;email=kippersiel%40rubanrose.org&amp;success=true&amp;bc_nonce=0zamttz5y5nk2rfdvsyjh6u&amp;cid=gen_sign_in" TargetMode="External"/><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hyperlink" Target="https://www.philanthropy.com/article/calculating-the-cost-of-losing-high-performing-fundraisers" TargetMode="External"/><Relationship Id="rId11" Type="http://schemas.openxmlformats.org/officeDocument/2006/relationships/hyperlink" Target="https://www.nonprofitpro.com/post/nonprofit-development-staff-turnover-is-it-a-crisis-or-an-old-paradigm-we-need-to-change/" TargetMode="External"/><Relationship Id="rId5" Type="http://schemas.openxmlformats.org/officeDocument/2006/relationships/hyperlink" Target="https://www.silentpartnersoftware.com/blog/nonprofit-management-and-hr/penelope-burk-on-the-3-reasons-fundraising-professionals-leave/" TargetMode="External"/><Relationship Id="rId15" Type="http://schemas.openxmlformats.org/officeDocument/2006/relationships/hyperlink" Target="https://www.nonprofitpro.com/post/if-nonprofits-can-pay-more-why-dont-they/" TargetMode="External"/><Relationship Id="rId10" Type="http://schemas.openxmlformats.org/officeDocument/2006/relationships/hyperlink" Target="https://www.imaginecanada.ca/en/360/priorities-and-challenges-nonprofits-first-quarter-2022" TargetMode="External"/><Relationship Id="rId4" Type="http://schemas.openxmlformats.org/officeDocument/2006/relationships/hyperlink" Target="https://philanthropydaily.com/shutting-door-development-turnover/" TargetMode="External"/><Relationship Id="rId9" Type="http://schemas.openxmlformats.org/officeDocument/2006/relationships/hyperlink" Target="https://www.unitedwayeo.ca/news-and-stories/community-update-staff-volunteer-retention-issues-compounding-sector-pressures/" TargetMode="External"/><Relationship Id="rId14" Type="http://schemas.openxmlformats.org/officeDocument/2006/relationships/hyperlink" Target="https://www.nonprofitpro.com/post/nonprofit-industry-employment-proble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linkedin.com/pulse/20130816200159-131079-employee-retention-now-a-big-issue-why-the-tide-has-turne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9076B-3ADE-473F-9C14-CE8844864083}"/>
              </a:ext>
            </a:extLst>
          </p:cNvPr>
          <p:cNvSpPr>
            <a:spLocks noGrp="1"/>
          </p:cNvSpPr>
          <p:nvPr>
            <p:ph type="title"/>
          </p:nvPr>
        </p:nvSpPr>
        <p:spPr>
          <a:xfrm>
            <a:off x="344634" y="1156855"/>
            <a:ext cx="5985374" cy="1870363"/>
          </a:xfrm>
        </p:spPr>
        <p:txBody>
          <a:bodyPr/>
          <a:lstStyle/>
          <a:p>
            <a:r>
              <a:rPr lang="en-US" dirty="0"/>
              <a:t>Don’t be cheap.</a:t>
            </a:r>
            <a:br>
              <a:rPr lang="en-US" dirty="0"/>
            </a:br>
            <a:r>
              <a:rPr lang="en-US" dirty="0"/>
              <a:t>It’s too expensive !</a:t>
            </a:r>
          </a:p>
        </p:txBody>
      </p:sp>
      <p:sp>
        <p:nvSpPr>
          <p:cNvPr id="4" name="Text Placeholder 3">
            <a:extLst>
              <a:ext uri="{FF2B5EF4-FFF2-40B4-BE49-F238E27FC236}">
                <a16:creationId xmlns:a16="http://schemas.microsoft.com/office/drawing/2014/main" id="{298FC6D4-DD31-4660-BB4D-3991DCD7DC53}"/>
              </a:ext>
            </a:extLst>
          </p:cNvPr>
          <p:cNvSpPr>
            <a:spLocks noGrp="1"/>
          </p:cNvSpPr>
          <p:nvPr>
            <p:ph type="body" sz="quarter" idx="11"/>
          </p:nvPr>
        </p:nvSpPr>
        <p:spPr>
          <a:xfrm>
            <a:off x="344634" y="3293114"/>
            <a:ext cx="8371195" cy="679450"/>
          </a:xfrm>
        </p:spPr>
        <p:txBody>
          <a:bodyPr/>
          <a:lstStyle/>
          <a:p>
            <a:r>
              <a:rPr lang="en-US" dirty="0"/>
              <a:t>Invest in your resources to maximize your return, and waste less </a:t>
            </a:r>
          </a:p>
        </p:txBody>
      </p:sp>
    </p:spTree>
    <p:extLst>
      <p:ext uri="{BB962C8B-B14F-4D97-AF65-F5344CB8AC3E}">
        <p14:creationId xmlns:p14="http://schemas.microsoft.com/office/powerpoint/2010/main" val="3644740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2C2829-27DB-44FC-92F5-5D61BBD863B7}"/>
              </a:ext>
            </a:extLst>
          </p:cNvPr>
          <p:cNvSpPr>
            <a:spLocks noGrp="1"/>
          </p:cNvSpPr>
          <p:nvPr>
            <p:ph sz="quarter" idx="10"/>
          </p:nvPr>
        </p:nvSpPr>
        <p:spPr>
          <a:xfrm>
            <a:off x="461735" y="1927302"/>
            <a:ext cx="7886700" cy="2473325"/>
          </a:xfrm>
        </p:spPr>
        <p:txBody>
          <a:bodyPr/>
          <a:lstStyle/>
          <a:p>
            <a:pPr algn="l">
              <a:lnSpc>
                <a:spcPct val="100000"/>
              </a:lnSpc>
              <a:buClr>
                <a:srgbClr val="00B050"/>
              </a:buClr>
              <a:buFont typeface="Wingdings" panose="05000000000000000000" pitchFamily="2" charset="2"/>
              <a:buChar char="§"/>
            </a:pPr>
            <a:r>
              <a:rPr lang="en-US" sz="1800" dirty="0">
                <a:solidFill>
                  <a:srgbClr val="3D3D3D"/>
                </a:solidFill>
                <a:latin typeface="Matter"/>
              </a:rPr>
              <a:t>Cost of employer’s brand and reputation</a:t>
            </a:r>
          </a:p>
          <a:p>
            <a:pPr algn="l">
              <a:lnSpc>
                <a:spcPct val="100000"/>
              </a:lnSpc>
              <a:buClr>
                <a:srgbClr val="00B050"/>
              </a:buClr>
              <a:buFont typeface="Wingdings" panose="05000000000000000000" pitchFamily="2" charset="2"/>
              <a:buChar char="§"/>
            </a:pPr>
            <a:r>
              <a:rPr lang="en-US" sz="1800" dirty="0">
                <a:solidFill>
                  <a:srgbClr val="3D3D3D"/>
                </a:solidFill>
                <a:latin typeface="Matter"/>
              </a:rPr>
              <a:t>High turnover could mean disgruntled ex-employees. </a:t>
            </a:r>
          </a:p>
          <a:p>
            <a:pPr algn="l">
              <a:lnSpc>
                <a:spcPct val="100000"/>
              </a:lnSpc>
              <a:buClr>
                <a:srgbClr val="00B050"/>
              </a:buClr>
              <a:buFont typeface="Wingdings" panose="05000000000000000000" pitchFamily="2" charset="2"/>
              <a:buChar char="§"/>
            </a:pPr>
            <a:r>
              <a:rPr lang="en-US" sz="1800" dirty="0">
                <a:solidFill>
                  <a:srgbClr val="3D3D3D"/>
                </a:solidFill>
                <a:latin typeface="Matter"/>
              </a:rPr>
              <a:t>Engaged employees are willing to go the extra mile. High turnover at your organization can have the opposite effect on much of your staff.</a:t>
            </a:r>
          </a:p>
          <a:p>
            <a:pPr>
              <a:lnSpc>
                <a:spcPct val="100000"/>
              </a:lnSpc>
              <a:buClr>
                <a:srgbClr val="00B050"/>
              </a:buClr>
              <a:buFont typeface="Wingdings" panose="05000000000000000000" pitchFamily="2" charset="2"/>
              <a:buChar char="§"/>
            </a:pPr>
            <a:endParaRPr lang="en-US" sz="1400" dirty="0"/>
          </a:p>
        </p:txBody>
      </p:sp>
      <p:sp>
        <p:nvSpPr>
          <p:cNvPr id="7" name="Title 1">
            <a:extLst>
              <a:ext uri="{FF2B5EF4-FFF2-40B4-BE49-F238E27FC236}">
                <a16:creationId xmlns:a16="http://schemas.microsoft.com/office/drawing/2014/main" id="{58868C7F-1602-0344-5D4A-2CACE40CAF31}"/>
              </a:ext>
            </a:extLst>
          </p:cNvPr>
          <p:cNvSpPr txBox="1">
            <a:spLocks/>
          </p:cNvSpPr>
          <p:nvPr/>
        </p:nvSpPr>
        <p:spPr>
          <a:xfrm>
            <a:off x="108634" y="731983"/>
            <a:ext cx="7886700" cy="912368"/>
          </a:xfrm>
          <a:prstGeom prst="rect">
            <a:avLst/>
          </a:prstGeom>
        </p:spPr>
        <p:txBody>
          <a:bodyPr/>
          <a:lstStyle>
            <a:lvl1pPr algn="l" defTabSz="685800" rtl="0" eaLnBrk="1" latinLnBrk="0" hangingPunct="1">
              <a:lnSpc>
                <a:spcPct val="90000"/>
              </a:lnSpc>
              <a:spcBef>
                <a:spcPct val="0"/>
              </a:spcBef>
              <a:buNone/>
              <a:defRPr sz="3300" kern="1200">
                <a:solidFill>
                  <a:schemeClr val="bg2">
                    <a:lumMod val="25000"/>
                  </a:schemeClr>
                </a:solidFill>
                <a:latin typeface="Gotham Medium" panose="02000604030000020004" pitchFamily="2" charset="0"/>
                <a:ea typeface="+mj-ea"/>
                <a:cs typeface="+mj-cs"/>
              </a:defRPr>
            </a:lvl1pPr>
          </a:lstStyle>
          <a:p>
            <a:r>
              <a:rPr lang="en-US" b="1" dirty="0"/>
              <a:t>Losing key staff - </a:t>
            </a:r>
            <a:br>
              <a:rPr lang="en-US" b="1" dirty="0"/>
            </a:br>
            <a:r>
              <a:rPr lang="en-US" sz="2400" b="1" dirty="0"/>
              <a:t>Is expensive</a:t>
            </a:r>
            <a:endParaRPr lang="en-US" b="1" dirty="0"/>
          </a:p>
        </p:txBody>
      </p:sp>
    </p:spTree>
    <p:extLst>
      <p:ext uri="{BB962C8B-B14F-4D97-AF65-F5344CB8AC3E}">
        <p14:creationId xmlns:p14="http://schemas.microsoft.com/office/powerpoint/2010/main" val="4229475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A186B-CD3B-4CA9-83AC-02EF1EB35341}"/>
              </a:ext>
            </a:extLst>
          </p:cNvPr>
          <p:cNvSpPr>
            <a:spLocks noGrp="1"/>
          </p:cNvSpPr>
          <p:nvPr>
            <p:ph type="title"/>
          </p:nvPr>
        </p:nvSpPr>
        <p:spPr>
          <a:xfrm>
            <a:off x="88900" y="742873"/>
            <a:ext cx="7886700" cy="540653"/>
          </a:xfrm>
        </p:spPr>
        <p:txBody>
          <a:bodyPr/>
          <a:lstStyle/>
          <a:p>
            <a:r>
              <a:rPr lang="en-US" b="1" dirty="0"/>
              <a:t>Losing key staff - </a:t>
            </a:r>
            <a:br>
              <a:rPr lang="en-US" b="1" dirty="0"/>
            </a:br>
            <a:r>
              <a:rPr lang="en-US" sz="2400" b="1" dirty="0"/>
              <a:t>Expensive</a:t>
            </a:r>
            <a:endParaRPr lang="en-US" b="1" dirty="0"/>
          </a:p>
        </p:txBody>
      </p:sp>
      <p:sp>
        <p:nvSpPr>
          <p:cNvPr id="7" name="TextBox 6">
            <a:extLst>
              <a:ext uri="{FF2B5EF4-FFF2-40B4-BE49-F238E27FC236}">
                <a16:creationId xmlns:a16="http://schemas.microsoft.com/office/drawing/2014/main" id="{2E7BA4C7-4609-54E5-4F51-099D4F189CDF}"/>
              </a:ext>
            </a:extLst>
          </p:cNvPr>
          <p:cNvSpPr txBox="1"/>
          <p:nvPr/>
        </p:nvSpPr>
        <p:spPr>
          <a:xfrm>
            <a:off x="174968" y="1630638"/>
            <a:ext cx="6421776" cy="2769989"/>
          </a:xfrm>
          <a:prstGeom prst="rect">
            <a:avLst/>
          </a:prstGeom>
          <a:noFill/>
        </p:spPr>
        <p:txBody>
          <a:bodyPr wrap="square">
            <a:spAutoFit/>
          </a:bodyPr>
          <a:lstStyle/>
          <a:p>
            <a:pPr marL="285750" indent="-285750">
              <a:buClr>
                <a:srgbClr val="00B050"/>
              </a:buClr>
              <a:buFont typeface="Wingdings" panose="05000000000000000000" pitchFamily="2" charset="2"/>
              <a:buChar char="§"/>
            </a:pPr>
            <a:r>
              <a:rPr lang="en-US" dirty="0">
                <a:solidFill>
                  <a:srgbClr val="3D3D3D"/>
                </a:solidFill>
                <a:latin typeface="Matter"/>
              </a:rPr>
              <a:t>Studies estimate that losing an employee can cost a company 1.5 to 2 times the employee’s salary </a:t>
            </a:r>
            <a:r>
              <a:rPr lang="en-US" sz="1600" dirty="0">
                <a:solidFill>
                  <a:srgbClr val="3D3D3D"/>
                </a:solidFill>
                <a:latin typeface="Matter"/>
              </a:rPr>
              <a:t>(taking into consideration hiring, onboarding, training, ramp time to peak productivity, loss of engagement among other employees, etc.)</a:t>
            </a:r>
          </a:p>
          <a:p>
            <a:pPr marL="285750" indent="-285750">
              <a:buClr>
                <a:srgbClr val="00B050"/>
              </a:buClr>
              <a:buFont typeface="Wingdings" panose="05000000000000000000" pitchFamily="2" charset="2"/>
              <a:buChar char="§"/>
            </a:pPr>
            <a:endParaRPr lang="en-US" sz="1600" dirty="0">
              <a:solidFill>
                <a:srgbClr val="3D3D3D"/>
              </a:solidFill>
              <a:latin typeface="Matter"/>
            </a:endParaRPr>
          </a:p>
          <a:p>
            <a:pPr marL="285750" indent="-285750">
              <a:buClr>
                <a:srgbClr val="00B050"/>
              </a:buClr>
              <a:buFont typeface="Wingdings" panose="05000000000000000000" pitchFamily="2" charset="2"/>
              <a:buChar char="§"/>
            </a:pPr>
            <a:r>
              <a:rPr lang="en-US" dirty="0">
                <a:solidFill>
                  <a:srgbClr val="3D3D3D"/>
                </a:solidFill>
                <a:latin typeface="Matter"/>
              </a:rPr>
              <a:t>Keep in mind: people are what we call an "appreciating asset.</a:t>
            </a:r>
          </a:p>
          <a:p>
            <a:pPr lvl="1">
              <a:buClr>
                <a:srgbClr val="00B050"/>
              </a:buClr>
            </a:pPr>
            <a:r>
              <a:rPr lang="en-US" dirty="0">
                <a:solidFill>
                  <a:schemeClr val="accent6">
                    <a:lumMod val="75000"/>
                  </a:schemeClr>
                </a:solidFill>
                <a:latin typeface="Matter"/>
              </a:rPr>
              <a:t>" The longer we stay with an organization the more productive we get - we learn the systems, we learn the products, and we learn how to work together.</a:t>
            </a:r>
            <a:endParaRPr lang="en-CA" dirty="0">
              <a:solidFill>
                <a:schemeClr val="accent6">
                  <a:lumMod val="75000"/>
                </a:schemeClr>
              </a:solidFill>
              <a:latin typeface="Matter"/>
            </a:endParaRPr>
          </a:p>
          <a:p>
            <a:pPr marL="285750" indent="-285750">
              <a:buClr>
                <a:srgbClr val="00B050"/>
              </a:buClr>
              <a:buFont typeface="Wingdings" panose="05000000000000000000" pitchFamily="2" charset="2"/>
              <a:buChar char="§"/>
            </a:pPr>
            <a:endParaRPr lang="en-CA" dirty="0">
              <a:solidFill>
                <a:srgbClr val="3D3D3D"/>
              </a:solidFill>
              <a:latin typeface="Matter"/>
            </a:endParaRPr>
          </a:p>
        </p:txBody>
      </p:sp>
      <p:sp>
        <p:nvSpPr>
          <p:cNvPr id="6" name="TextBox 5">
            <a:extLst>
              <a:ext uri="{FF2B5EF4-FFF2-40B4-BE49-F238E27FC236}">
                <a16:creationId xmlns:a16="http://schemas.microsoft.com/office/drawing/2014/main" id="{4496EC97-C2D8-526E-5D13-EC61D81B0E00}"/>
              </a:ext>
            </a:extLst>
          </p:cNvPr>
          <p:cNvSpPr txBox="1"/>
          <p:nvPr/>
        </p:nvSpPr>
        <p:spPr>
          <a:xfrm>
            <a:off x="384986" y="4180684"/>
            <a:ext cx="8577585" cy="461665"/>
          </a:xfrm>
          <a:prstGeom prst="rect">
            <a:avLst/>
          </a:prstGeom>
          <a:noFill/>
        </p:spPr>
        <p:txBody>
          <a:bodyPr wrap="square">
            <a:spAutoFit/>
          </a:bodyPr>
          <a:lstStyle/>
          <a:p>
            <a:r>
              <a:rPr lang="en-US" sz="1200" b="0" i="0" dirty="0">
                <a:solidFill>
                  <a:srgbClr val="3D3D3D"/>
                </a:solidFill>
                <a:effectLst/>
                <a:latin typeface="Matter"/>
              </a:rPr>
              <a:t>Source: </a:t>
            </a:r>
            <a:r>
              <a:rPr lang="en-US" sz="1200" b="0" i="0" dirty="0">
                <a:solidFill>
                  <a:srgbClr val="3D3D3D"/>
                </a:solidFill>
                <a:effectLst/>
                <a:latin typeface="Matter"/>
                <a:hlinkClick r:id="rId2"/>
              </a:rPr>
              <a:t>https://www.linkedin.com/pulse/20130816200159-131079-employee-retention-now-a-big-issue-why-the-tide-has-turned/</a:t>
            </a:r>
            <a:endParaRPr lang="en-US" sz="1200" b="0" i="0" dirty="0">
              <a:solidFill>
                <a:srgbClr val="3D3D3D"/>
              </a:solidFill>
              <a:effectLst/>
              <a:latin typeface="Matter"/>
            </a:endParaRPr>
          </a:p>
          <a:p>
            <a:endParaRPr lang="en-CA" sz="1200" dirty="0"/>
          </a:p>
        </p:txBody>
      </p:sp>
      <p:pic>
        <p:nvPicPr>
          <p:cNvPr id="4098" name="Picture 2" descr="Your Employees Are Your Company's Most Valuable Assets">
            <a:extLst>
              <a:ext uri="{FF2B5EF4-FFF2-40B4-BE49-F238E27FC236}">
                <a16:creationId xmlns:a16="http://schemas.microsoft.com/office/drawing/2014/main" id="{BF2681DB-30BB-F262-9DC0-5EDD97957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2513" y="1329790"/>
            <a:ext cx="1972129" cy="197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331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3C39B97-7AE7-CC13-457B-6C5C407073B0}"/>
              </a:ext>
            </a:extLst>
          </p:cNvPr>
          <p:cNvSpPr>
            <a:spLocks noChangeArrowheads="1"/>
          </p:cNvSpPr>
          <p:nvPr/>
        </p:nvSpPr>
        <p:spPr bwMode="auto">
          <a:xfrm>
            <a:off x="312666" y="1861349"/>
            <a:ext cx="6329140" cy="213135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err="1">
                <a:solidFill>
                  <a:srgbClr val="3D3D3D"/>
                </a:solidFill>
                <a:latin typeface="Matter"/>
              </a:rPr>
              <a:t>Givebutter</a:t>
            </a:r>
            <a:r>
              <a:rPr lang="en-US" altLang="en-US" sz="1400" dirty="0">
                <a:solidFill>
                  <a:srgbClr val="3D3D3D"/>
                </a:solidFill>
                <a:latin typeface="Matter"/>
              </a:rPr>
              <a:t> Expert,</a:t>
            </a:r>
            <a:r>
              <a:rPr lang="en-US" altLang="en-US" sz="1400" dirty="0">
                <a:solidFill>
                  <a:srgbClr val="3D3D3D"/>
                </a:solidFill>
                <a:latin typeface="Matter"/>
                <a:hlinkClick r:id="rId2">
                  <a:extLst>
                    <a:ext uri="{A12FA001-AC4F-418D-AE19-62706E023703}">
                      <ahyp:hlinkClr xmlns:ahyp="http://schemas.microsoft.com/office/drawing/2018/hyperlinkcolor" val="tx"/>
                    </a:ext>
                  </a:extLst>
                </a:hlinkClick>
              </a:rPr>
              <a:t> Sherry </a:t>
            </a:r>
            <a:r>
              <a:rPr lang="en-US" altLang="en-US" sz="1400" dirty="0" err="1">
                <a:solidFill>
                  <a:srgbClr val="3D3D3D"/>
                </a:solidFill>
                <a:latin typeface="Matter"/>
                <a:hlinkClick r:id="rId2">
                  <a:extLst>
                    <a:ext uri="{A12FA001-AC4F-418D-AE19-62706E023703}">
                      <ahyp:hlinkClr xmlns:ahyp="http://schemas.microsoft.com/office/drawing/2018/hyperlinkcolor" val="tx"/>
                    </a:ext>
                  </a:extLst>
                </a:hlinkClick>
              </a:rPr>
              <a:t>Quam</a:t>
            </a:r>
            <a:r>
              <a:rPr lang="en-US" altLang="en-US" sz="1400" dirty="0">
                <a:solidFill>
                  <a:srgbClr val="3D3D3D"/>
                </a:solidFill>
                <a:latin typeface="Matter"/>
                <a:hlinkClick r:id="rId2">
                  <a:extLst>
                    <a:ext uri="{A12FA001-AC4F-418D-AE19-62706E023703}">
                      <ahyp:hlinkClr xmlns:ahyp="http://schemas.microsoft.com/office/drawing/2018/hyperlinkcolor" val="tx"/>
                    </a:ext>
                  </a:extLst>
                </a:hlinkClick>
              </a:rPr>
              <a:t> Taylor</a:t>
            </a:r>
            <a:r>
              <a:rPr lang="en-US" altLang="en-US" sz="1400" dirty="0">
                <a:solidFill>
                  <a:srgbClr val="3D3D3D"/>
                </a:solidFill>
                <a:latin typeface="Matter"/>
              </a:rPr>
              <a:t>, weighs in: </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1050" dirty="0">
              <a:solidFill>
                <a:srgbClr val="3D3D3D"/>
              </a:solidFill>
              <a:latin typeface="Matter"/>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i="1" dirty="0">
                <a:solidFill>
                  <a:schemeClr val="accent6">
                    <a:lumMod val="75000"/>
                  </a:schemeClr>
                </a:solidFill>
                <a:latin typeface="Matter"/>
              </a:rPr>
              <a:t>"For decades, the nonprofit industry has been held to unrealistic expectations and outdated metrics that keep organizations from growing. The most insidious? “Nonprofits should be able to do more on less.” Not only are nonprofits supposed to change the world or solve huge crises, they’re expected to do it on shoestring budgets." </a:t>
            </a:r>
          </a:p>
        </p:txBody>
      </p:sp>
      <p:sp>
        <p:nvSpPr>
          <p:cNvPr id="3" name="TextBox 2">
            <a:extLst>
              <a:ext uri="{FF2B5EF4-FFF2-40B4-BE49-F238E27FC236}">
                <a16:creationId xmlns:a16="http://schemas.microsoft.com/office/drawing/2014/main" id="{E151BB89-BFFE-6703-886A-C8B83C4B9F1E}"/>
              </a:ext>
            </a:extLst>
          </p:cNvPr>
          <p:cNvSpPr txBox="1"/>
          <p:nvPr/>
        </p:nvSpPr>
        <p:spPr>
          <a:xfrm>
            <a:off x="206340" y="1008213"/>
            <a:ext cx="8322514" cy="646331"/>
          </a:xfrm>
          <a:prstGeom prst="rect">
            <a:avLst/>
          </a:prstGeom>
          <a:noFill/>
        </p:spPr>
        <p:txBody>
          <a:bodyPr wrap="square">
            <a:spAutoFit/>
          </a:bodyPr>
          <a:lstStyle/>
          <a:p>
            <a:r>
              <a:rPr lang="en-US" b="1" dirty="0">
                <a:solidFill>
                  <a:srgbClr val="3D3D3D"/>
                </a:solidFill>
                <a:latin typeface="Matter"/>
              </a:rPr>
              <a:t>People don’t work for nonprofits to get rich. </a:t>
            </a:r>
          </a:p>
          <a:p>
            <a:r>
              <a:rPr lang="en-US" b="1" dirty="0">
                <a:solidFill>
                  <a:srgbClr val="3D3D3D"/>
                </a:solidFill>
                <a:latin typeface="Matter"/>
              </a:rPr>
              <a:t>That being said, employees need a living wage. </a:t>
            </a:r>
            <a:endParaRPr lang="en-CA" b="1" dirty="0">
              <a:solidFill>
                <a:srgbClr val="3D3D3D"/>
              </a:solidFill>
              <a:latin typeface="Matter"/>
            </a:endParaRPr>
          </a:p>
        </p:txBody>
      </p:sp>
      <p:pic>
        <p:nvPicPr>
          <p:cNvPr id="6146" name="Picture 2" descr="MAKE THE WORLD BETTER - Heritage Presbyterian Church">
            <a:extLst>
              <a:ext uri="{FF2B5EF4-FFF2-40B4-BE49-F238E27FC236}">
                <a16:creationId xmlns:a16="http://schemas.microsoft.com/office/drawing/2014/main" id="{08814105-424C-8540-CF1E-EB7B04F733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854455" y="1861349"/>
            <a:ext cx="2135143" cy="2057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539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3E34E-7D53-0D64-2D47-7DD28714D6CD}"/>
              </a:ext>
            </a:extLst>
          </p:cNvPr>
          <p:cNvSpPr>
            <a:spLocks noGrp="1"/>
          </p:cNvSpPr>
          <p:nvPr>
            <p:ph type="title"/>
          </p:nvPr>
        </p:nvSpPr>
        <p:spPr>
          <a:xfrm>
            <a:off x="315728" y="960088"/>
            <a:ext cx="7886700" cy="540653"/>
          </a:xfrm>
        </p:spPr>
        <p:txBody>
          <a:bodyPr/>
          <a:lstStyle/>
          <a:p>
            <a:r>
              <a:rPr lang="en-US" b="1" dirty="0"/>
              <a:t>Change the paradigm</a:t>
            </a:r>
            <a:br>
              <a:rPr lang="en-US" b="1" dirty="0"/>
            </a:br>
            <a:endParaRPr lang="en-US" b="1" dirty="0"/>
          </a:p>
        </p:txBody>
      </p:sp>
      <p:pic>
        <p:nvPicPr>
          <p:cNvPr id="11270" name="Picture 6" descr="How To Invest Wisely - A Few Tips For First Time Investors">
            <a:extLst>
              <a:ext uri="{FF2B5EF4-FFF2-40B4-BE49-F238E27FC236}">
                <a16:creationId xmlns:a16="http://schemas.microsoft.com/office/drawing/2014/main" id="{E5CF0D76-8E16-22E4-308C-7129BAC5F6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493" y="1923489"/>
            <a:ext cx="3503723" cy="244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661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D51B6CC-3CF4-56B9-0177-3B9F312B9E7B}"/>
              </a:ext>
            </a:extLst>
          </p:cNvPr>
          <p:cNvSpPr>
            <a:spLocks noGrp="1"/>
          </p:cNvSpPr>
          <p:nvPr>
            <p:ph sz="quarter" idx="10"/>
          </p:nvPr>
        </p:nvSpPr>
        <p:spPr>
          <a:xfrm>
            <a:off x="412117" y="1735181"/>
            <a:ext cx="7886700" cy="2473325"/>
          </a:xfrm>
        </p:spPr>
        <p:txBody>
          <a:bodyPr/>
          <a:lstStyle/>
          <a:p>
            <a:pPr algn="l">
              <a:lnSpc>
                <a:spcPct val="100000"/>
              </a:lnSpc>
              <a:buClr>
                <a:srgbClr val="00B050"/>
              </a:buClr>
              <a:buFont typeface="Wingdings" panose="05000000000000000000" pitchFamily="2" charset="2"/>
              <a:buChar char="§"/>
            </a:pPr>
            <a:r>
              <a:rPr lang="en-US" sz="1800" dirty="0">
                <a:solidFill>
                  <a:srgbClr val="3D3D3D"/>
                </a:solidFill>
                <a:latin typeface="Matter"/>
              </a:rPr>
              <a:t>Benchmark your nonprofit</a:t>
            </a:r>
          </a:p>
          <a:p>
            <a:pPr lvl="1">
              <a:lnSpc>
                <a:spcPct val="100000"/>
              </a:lnSpc>
              <a:buClr>
                <a:srgbClr val="00B050"/>
              </a:buClr>
              <a:buFont typeface="Wingdings" panose="05000000000000000000" pitchFamily="2" charset="2"/>
              <a:buChar char="§"/>
            </a:pPr>
            <a:r>
              <a:rPr lang="en-US" sz="1400" dirty="0">
                <a:solidFill>
                  <a:srgbClr val="3D3D3D"/>
                </a:solidFill>
                <a:latin typeface="Matter"/>
              </a:rPr>
              <a:t>Salaries offered</a:t>
            </a:r>
          </a:p>
          <a:p>
            <a:pPr lvl="1">
              <a:lnSpc>
                <a:spcPct val="100000"/>
              </a:lnSpc>
              <a:buClr>
                <a:srgbClr val="00B050"/>
              </a:buClr>
              <a:buFont typeface="Wingdings" panose="05000000000000000000" pitchFamily="2" charset="2"/>
              <a:buChar char="§"/>
            </a:pPr>
            <a:r>
              <a:rPr lang="en-US" sz="1400" dirty="0">
                <a:solidFill>
                  <a:srgbClr val="3D3D3D"/>
                </a:solidFill>
                <a:latin typeface="Matter"/>
              </a:rPr>
              <a:t>Various advantages</a:t>
            </a:r>
          </a:p>
          <a:p>
            <a:pPr lvl="1">
              <a:lnSpc>
                <a:spcPct val="100000"/>
              </a:lnSpc>
              <a:buClr>
                <a:srgbClr val="00B050"/>
              </a:buClr>
              <a:buFont typeface="Wingdings" panose="05000000000000000000" pitchFamily="2" charset="2"/>
              <a:buChar char="§"/>
            </a:pPr>
            <a:r>
              <a:rPr lang="en-US" sz="1400" dirty="0">
                <a:solidFill>
                  <a:srgbClr val="3D3D3D"/>
                </a:solidFill>
                <a:latin typeface="Matter"/>
              </a:rPr>
              <a:t>Work environment</a:t>
            </a:r>
          </a:p>
          <a:p>
            <a:pPr algn="l">
              <a:lnSpc>
                <a:spcPct val="100000"/>
              </a:lnSpc>
              <a:buClr>
                <a:srgbClr val="00B050"/>
              </a:buClr>
              <a:buFont typeface="Wingdings" panose="05000000000000000000" pitchFamily="2" charset="2"/>
              <a:buChar char="§"/>
            </a:pPr>
            <a:r>
              <a:rPr lang="en-US" sz="1800" dirty="0">
                <a:solidFill>
                  <a:srgbClr val="3D3D3D"/>
                </a:solidFill>
                <a:latin typeface="Matter"/>
              </a:rPr>
              <a:t>Build a dashboard of Human Resources KPIs</a:t>
            </a:r>
          </a:p>
          <a:p>
            <a:pPr>
              <a:lnSpc>
                <a:spcPct val="100000"/>
              </a:lnSpc>
              <a:buClr>
                <a:srgbClr val="00B050"/>
              </a:buClr>
              <a:buFont typeface="Wingdings" panose="05000000000000000000" pitchFamily="2" charset="2"/>
              <a:buChar char="§"/>
            </a:pPr>
            <a:r>
              <a:rPr lang="en-US" sz="1800" dirty="0">
                <a:solidFill>
                  <a:srgbClr val="3D3D3D"/>
                </a:solidFill>
                <a:latin typeface="Matter"/>
              </a:rPr>
              <a:t>Document your employee departures with complete exit interviews</a:t>
            </a:r>
          </a:p>
          <a:p>
            <a:pPr>
              <a:lnSpc>
                <a:spcPct val="100000"/>
              </a:lnSpc>
              <a:buClr>
                <a:srgbClr val="00B050"/>
              </a:buClr>
              <a:buFont typeface="Wingdings" panose="05000000000000000000" pitchFamily="2" charset="2"/>
              <a:buChar char="§"/>
            </a:pPr>
            <a:r>
              <a:rPr lang="en-US" sz="1800" dirty="0">
                <a:solidFill>
                  <a:srgbClr val="3D3D3D"/>
                </a:solidFill>
                <a:latin typeface="Matter"/>
              </a:rPr>
              <a:t>Evaluate your losses annually (</a:t>
            </a:r>
            <a:r>
              <a:rPr lang="en-US" sz="1600" dirty="0">
                <a:solidFill>
                  <a:srgbClr val="3D3D3D"/>
                </a:solidFill>
                <a:latin typeface="Matter"/>
              </a:rPr>
              <a:t>Cost of hiring, onboarding, training, etc.)</a:t>
            </a:r>
          </a:p>
          <a:p>
            <a:pPr algn="l">
              <a:lnSpc>
                <a:spcPct val="100000"/>
              </a:lnSpc>
              <a:buClr>
                <a:srgbClr val="00B050"/>
              </a:buClr>
              <a:buFont typeface="Wingdings" panose="05000000000000000000" pitchFamily="2" charset="2"/>
              <a:buChar char="§"/>
            </a:pPr>
            <a:endParaRPr lang="en-US" sz="1800" dirty="0">
              <a:solidFill>
                <a:srgbClr val="3D3D3D"/>
              </a:solidFill>
              <a:latin typeface="Matter"/>
            </a:endParaRPr>
          </a:p>
          <a:p>
            <a:pPr>
              <a:lnSpc>
                <a:spcPct val="100000"/>
              </a:lnSpc>
              <a:buClr>
                <a:srgbClr val="00B050"/>
              </a:buClr>
              <a:buFont typeface="Wingdings" panose="05000000000000000000" pitchFamily="2" charset="2"/>
              <a:buChar char="§"/>
            </a:pPr>
            <a:endParaRPr lang="en-US" sz="1400" dirty="0"/>
          </a:p>
        </p:txBody>
      </p:sp>
      <p:sp>
        <p:nvSpPr>
          <p:cNvPr id="9" name="Title 1">
            <a:extLst>
              <a:ext uri="{FF2B5EF4-FFF2-40B4-BE49-F238E27FC236}">
                <a16:creationId xmlns:a16="http://schemas.microsoft.com/office/drawing/2014/main" id="{20B155CE-5791-DE34-A996-1F423F3FA993}"/>
              </a:ext>
            </a:extLst>
          </p:cNvPr>
          <p:cNvSpPr txBox="1">
            <a:spLocks/>
          </p:cNvSpPr>
          <p:nvPr/>
        </p:nvSpPr>
        <p:spPr>
          <a:xfrm>
            <a:off x="88900" y="757049"/>
            <a:ext cx="7886700" cy="540653"/>
          </a:xfrm>
          <a:prstGeom prst="rect">
            <a:avLst/>
          </a:prstGeom>
        </p:spPr>
        <p:txBody>
          <a:bodyPr/>
          <a:lstStyle>
            <a:lvl1pPr algn="l" defTabSz="685800" rtl="0" eaLnBrk="1" latinLnBrk="0" hangingPunct="1">
              <a:lnSpc>
                <a:spcPct val="90000"/>
              </a:lnSpc>
              <a:spcBef>
                <a:spcPct val="0"/>
              </a:spcBef>
              <a:buNone/>
              <a:defRPr sz="3300" kern="1200">
                <a:solidFill>
                  <a:schemeClr val="bg2">
                    <a:lumMod val="25000"/>
                  </a:schemeClr>
                </a:solidFill>
                <a:latin typeface="Gotham Medium" panose="02000604030000020004" pitchFamily="2" charset="0"/>
                <a:ea typeface="+mj-ea"/>
                <a:cs typeface="+mj-cs"/>
              </a:defRPr>
            </a:lvl1pPr>
          </a:lstStyle>
          <a:p>
            <a:r>
              <a:rPr lang="en-US" b="1" dirty="0"/>
              <a:t>Change the paradigm</a:t>
            </a:r>
            <a:br>
              <a:rPr lang="en-US" b="1" dirty="0"/>
            </a:br>
            <a:r>
              <a:rPr lang="en-US" sz="2000" b="1" dirty="0"/>
              <a:t>Invest in your cause</a:t>
            </a:r>
            <a:endParaRPr lang="en-US" b="1" dirty="0"/>
          </a:p>
        </p:txBody>
      </p:sp>
      <p:pic>
        <p:nvPicPr>
          <p:cNvPr id="7170" name="Picture 2" descr="36+ BEST Free React Admin Dashboard Templates 2022 - TalkElement">
            <a:extLst>
              <a:ext uri="{FF2B5EF4-FFF2-40B4-BE49-F238E27FC236}">
                <a16:creationId xmlns:a16="http://schemas.microsoft.com/office/drawing/2014/main" id="{8B721815-6D9C-2AF8-0801-0530252F2F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3197" y="1076762"/>
            <a:ext cx="2738686" cy="1893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512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D51B6CC-3CF4-56B9-0177-3B9F312B9E7B}"/>
              </a:ext>
            </a:extLst>
          </p:cNvPr>
          <p:cNvSpPr>
            <a:spLocks noGrp="1"/>
          </p:cNvSpPr>
          <p:nvPr>
            <p:ph sz="quarter" idx="10"/>
          </p:nvPr>
        </p:nvSpPr>
        <p:spPr>
          <a:xfrm>
            <a:off x="1716377" y="1770622"/>
            <a:ext cx="7886700" cy="2473325"/>
          </a:xfrm>
        </p:spPr>
        <p:txBody>
          <a:bodyPr/>
          <a:lstStyle/>
          <a:p>
            <a:pPr algn="l">
              <a:lnSpc>
                <a:spcPct val="100000"/>
              </a:lnSpc>
              <a:buClr>
                <a:srgbClr val="00B050"/>
              </a:buClr>
              <a:buFont typeface="Wingdings" panose="05000000000000000000" pitchFamily="2" charset="2"/>
              <a:buChar char="§"/>
            </a:pPr>
            <a:r>
              <a:rPr lang="en-US" sz="1800" dirty="0">
                <a:solidFill>
                  <a:srgbClr val="3D3D3D"/>
                </a:solidFill>
                <a:latin typeface="Matter"/>
              </a:rPr>
              <a:t>Evaluate your payroll mass for investing in your team – and keeping them !</a:t>
            </a:r>
          </a:p>
          <a:p>
            <a:pPr lvl="1">
              <a:lnSpc>
                <a:spcPct val="100000"/>
              </a:lnSpc>
              <a:buClr>
                <a:srgbClr val="00B050"/>
              </a:buClr>
              <a:buFont typeface="Wingdings" panose="05000000000000000000" pitchFamily="2" charset="2"/>
              <a:buChar char="§"/>
            </a:pPr>
            <a:r>
              <a:rPr lang="en-US" sz="1600" dirty="0">
                <a:solidFill>
                  <a:srgbClr val="3D3D3D"/>
                </a:solidFill>
                <a:latin typeface="Matter"/>
              </a:rPr>
              <a:t>Salary / Experience / talents</a:t>
            </a:r>
          </a:p>
          <a:p>
            <a:pPr lvl="1">
              <a:lnSpc>
                <a:spcPct val="100000"/>
              </a:lnSpc>
              <a:buClr>
                <a:srgbClr val="00B050"/>
              </a:buClr>
              <a:buFont typeface="Wingdings" panose="05000000000000000000" pitchFamily="2" charset="2"/>
              <a:buChar char="§"/>
            </a:pPr>
            <a:r>
              <a:rPr lang="en-US" sz="1600" dirty="0">
                <a:solidFill>
                  <a:srgbClr val="3D3D3D"/>
                </a:solidFill>
                <a:latin typeface="Matter"/>
              </a:rPr>
              <a:t>New advantages </a:t>
            </a:r>
          </a:p>
          <a:p>
            <a:pPr lvl="1">
              <a:lnSpc>
                <a:spcPct val="100000"/>
              </a:lnSpc>
              <a:buClr>
                <a:srgbClr val="00B050"/>
              </a:buClr>
              <a:buFont typeface="Wingdings" panose="05000000000000000000" pitchFamily="2" charset="2"/>
              <a:buChar char="§"/>
            </a:pPr>
            <a:r>
              <a:rPr lang="en-US" sz="1600" dirty="0">
                <a:solidFill>
                  <a:srgbClr val="3D3D3D"/>
                </a:solidFill>
                <a:latin typeface="Matter"/>
              </a:rPr>
              <a:t>Performance bonus</a:t>
            </a:r>
          </a:p>
          <a:p>
            <a:pPr lvl="1">
              <a:lnSpc>
                <a:spcPct val="100000"/>
              </a:lnSpc>
              <a:buClr>
                <a:srgbClr val="00B050"/>
              </a:buClr>
              <a:buFont typeface="Wingdings" panose="05000000000000000000" pitchFamily="2" charset="2"/>
              <a:buChar char="§"/>
            </a:pPr>
            <a:r>
              <a:rPr lang="en-US" sz="1600" dirty="0">
                <a:solidFill>
                  <a:srgbClr val="3D3D3D"/>
                </a:solidFill>
                <a:latin typeface="Matter"/>
              </a:rPr>
              <a:t>Recognized employee seniority</a:t>
            </a:r>
          </a:p>
          <a:p>
            <a:pPr algn="l">
              <a:lnSpc>
                <a:spcPct val="100000"/>
              </a:lnSpc>
              <a:buClr>
                <a:srgbClr val="00B050"/>
              </a:buClr>
              <a:buFont typeface="Wingdings" panose="05000000000000000000" pitchFamily="2" charset="2"/>
              <a:buChar char="§"/>
            </a:pPr>
            <a:r>
              <a:rPr lang="en-US" sz="1800" dirty="0">
                <a:solidFill>
                  <a:srgbClr val="3D3D3D"/>
                </a:solidFill>
                <a:latin typeface="Matter"/>
              </a:rPr>
              <a:t>Create development plans for your employees – customize, be creative</a:t>
            </a:r>
          </a:p>
          <a:p>
            <a:pPr>
              <a:lnSpc>
                <a:spcPct val="100000"/>
              </a:lnSpc>
              <a:buClr>
                <a:srgbClr val="00B050"/>
              </a:buClr>
              <a:buFont typeface="Wingdings" panose="05000000000000000000" pitchFamily="2" charset="2"/>
              <a:buChar char="§"/>
            </a:pPr>
            <a:endParaRPr lang="en-US" sz="1400" dirty="0"/>
          </a:p>
        </p:txBody>
      </p:sp>
      <p:sp>
        <p:nvSpPr>
          <p:cNvPr id="6" name="Title 1">
            <a:extLst>
              <a:ext uri="{FF2B5EF4-FFF2-40B4-BE49-F238E27FC236}">
                <a16:creationId xmlns:a16="http://schemas.microsoft.com/office/drawing/2014/main" id="{31F68D0A-5CEB-DED8-B36F-B4ED88365610}"/>
              </a:ext>
            </a:extLst>
          </p:cNvPr>
          <p:cNvSpPr>
            <a:spLocks noGrp="1"/>
          </p:cNvSpPr>
          <p:nvPr>
            <p:ph type="title"/>
          </p:nvPr>
        </p:nvSpPr>
        <p:spPr>
          <a:xfrm>
            <a:off x="88900" y="757049"/>
            <a:ext cx="7886700" cy="540653"/>
          </a:xfrm>
        </p:spPr>
        <p:txBody>
          <a:bodyPr/>
          <a:lstStyle/>
          <a:p>
            <a:r>
              <a:rPr lang="en-US" b="1" dirty="0"/>
              <a:t>Change the paradigm</a:t>
            </a:r>
            <a:br>
              <a:rPr lang="en-US" b="1" dirty="0"/>
            </a:br>
            <a:r>
              <a:rPr lang="en-US" sz="2000" b="1" dirty="0"/>
              <a:t>Invest in your cause</a:t>
            </a:r>
            <a:endParaRPr lang="en-US" b="1" dirty="0"/>
          </a:p>
        </p:txBody>
      </p:sp>
      <p:pic>
        <p:nvPicPr>
          <p:cNvPr id="16386" name="Picture 2">
            <a:extLst>
              <a:ext uri="{FF2B5EF4-FFF2-40B4-BE49-F238E27FC236}">
                <a16:creationId xmlns:a16="http://schemas.microsoft.com/office/drawing/2014/main" id="{E96273A2-B12B-931F-C71A-FAA6A3969A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26" y="2018911"/>
            <a:ext cx="1746988" cy="1308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734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1600123-E5A2-E800-BAFF-EF5D50BE9F50}"/>
              </a:ext>
            </a:extLst>
          </p:cNvPr>
          <p:cNvSpPr>
            <a:spLocks noGrp="1"/>
          </p:cNvSpPr>
          <p:nvPr>
            <p:ph type="title"/>
          </p:nvPr>
        </p:nvSpPr>
        <p:spPr>
          <a:xfrm>
            <a:off x="88900" y="757049"/>
            <a:ext cx="7886700" cy="540653"/>
          </a:xfrm>
        </p:spPr>
        <p:txBody>
          <a:bodyPr/>
          <a:lstStyle/>
          <a:p>
            <a:r>
              <a:rPr lang="en-US" b="1" dirty="0"/>
              <a:t>Educate your board of trustees</a:t>
            </a:r>
            <a:br>
              <a:rPr lang="en-US" b="1" dirty="0"/>
            </a:br>
            <a:r>
              <a:rPr lang="en-US" sz="2000" b="1" dirty="0"/>
              <a:t>Invest in your cause</a:t>
            </a:r>
            <a:endParaRPr lang="en-US" b="1" dirty="0"/>
          </a:p>
        </p:txBody>
      </p:sp>
      <p:sp>
        <p:nvSpPr>
          <p:cNvPr id="7" name="TextBox 6">
            <a:extLst>
              <a:ext uri="{FF2B5EF4-FFF2-40B4-BE49-F238E27FC236}">
                <a16:creationId xmlns:a16="http://schemas.microsoft.com/office/drawing/2014/main" id="{E706F04E-E0BD-E043-24FD-B47603991D7A}"/>
              </a:ext>
            </a:extLst>
          </p:cNvPr>
          <p:cNvSpPr txBox="1"/>
          <p:nvPr/>
        </p:nvSpPr>
        <p:spPr>
          <a:xfrm>
            <a:off x="380660" y="1569750"/>
            <a:ext cx="6365357" cy="2077492"/>
          </a:xfrm>
          <a:prstGeom prst="rect">
            <a:avLst/>
          </a:prstGeom>
          <a:noFill/>
        </p:spPr>
        <p:txBody>
          <a:bodyPr wrap="square">
            <a:spAutoFit/>
          </a:bodyPr>
          <a:lstStyle/>
          <a:p>
            <a:pPr marL="285750" indent="-285750" algn="l">
              <a:lnSpc>
                <a:spcPct val="150000"/>
              </a:lnSpc>
              <a:buClr>
                <a:srgbClr val="00B050"/>
              </a:buClr>
              <a:buFont typeface="Wingdings" panose="05000000000000000000" pitchFamily="2" charset="2"/>
              <a:buChar char="§"/>
            </a:pPr>
            <a:r>
              <a:rPr lang="en-US" dirty="0">
                <a:solidFill>
                  <a:srgbClr val="3D3D3D"/>
                </a:solidFill>
                <a:latin typeface="Matter"/>
              </a:rPr>
              <a:t>Present your HR KPI (keep a detailed dashboard)</a:t>
            </a:r>
          </a:p>
          <a:p>
            <a:pPr marL="285750" indent="-285750" algn="l">
              <a:lnSpc>
                <a:spcPct val="150000"/>
              </a:lnSpc>
              <a:buClr>
                <a:srgbClr val="00B050"/>
              </a:buClr>
              <a:buFont typeface="Wingdings" panose="05000000000000000000" pitchFamily="2" charset="2"/>
              <a:buChar char="§"/>
            </a:pPr>
            <a:r>
              <a:rPr lang="en-US" dirty="0">
                <a:solidFill>
                  <a:srgbClr val="3D3D3D"/>
                </a:solidFill>
                <a:latin typeface="Matter"/>
              </a:rPr>
              <a:t>Present a benchmark of the competition</a:t>
            </a:r>
          </a:p>
          <a:p>
            <a:pPr marL="285750" indent="-285750" algn="l">
              <a:lnSpc>
                <a:spcPct val="150000"/>
              </a:lnSpc>
              <a:buClr>
                <a:srgbClr val="00B050"/>
              </a:buClr>
              <a:buFont typeface="Wingdings" panose="05000000000000000000" pitchFamily="2" charset="2"/>
              <a:buChar char="§"/>
            </a:pPr>
            <a:r>
              <a:rPr lang="en-US" dirty="0">
                <a:solidFill>
                  <a:srgbClr val="3D3D3D"/>
                </a:solidFill>
                <a:latin typeface="Matter"/>
              </a:rPr>
              <a:t>Demand a payroll mass that invests in the team:</a:t>
            </a:r>
          </a:p>
          <a:p>
            <a:pPr marL="742950" lvl="1" indent="-285750">
              <a:buClr>
                <a:srgbClr val="00B050"/>
              </a:buClr>
              <a:buFont typeface="Wingdings" panose="05000000000000000000" pitchFamily="2" charset="2"/>
              <a:buChar char="§"/>
            </a:pPr>
            <a:r>
              <a:rPr lang="en-US" sz="1600" dirty="0">
                <a:solidFill>
                  <a:srgbClr val="3D3D3D"/>
                </a:solidFill>
                <a:latin typeface="Matter"/>
              </a:rPr>
              <a:t>Boost productivity</a:t>
            </a:r>
          </a:p>
          <a:p>
            <a:pPr marL="742950" lvl="1" indent="-285750">
              <a:buClr>
                <a:srgbClr val="00B050"/>
              </a:buClr>
              <a:buFont typeface="Wingdings" panose="05000000000000000000" pitchFamily="2" charset="2"/>
              <a:buChar char="§"/>
            </a:pPr>
            <a:r>
              <a:rPr lang="en-US" sz="1600" dirty="0">
                <a:solidFill>
                  <a:srgbClr val="3D3D3D"/>
                </a:solidFill>
                <a:latin typeface="Matter"/>
              </a:rPr>
              <a:t>Better retention rate</a:t>
            </a:r>
          </a:p>
          <a:p>
            <a:pPr marL="742950" lvl="1" indent="-285750">
              <a:buClr>
                <a:srgbClr val="00B050"/>
              </a:buClr>
              <a:buFont typeface="Wingdings" panose="05000000000000000000" pitchFamily="2" charset="2"/>
              <a:buChar char="§"/>
            </a:pPr>
            <a:r>
              <a:rPr lang="en-US" sz="1600" dirty="0">
                <a:solidFill>
                  <a:srgbClr val="3D3D3D"/>
                </a:solidFill>
                <a:latin typeface="Matter"/>
              </a:rPr>
              <a:t>Better moral </a:t>
            </a:r>
          </a:p>
        </p:txBody>
      </p:sp>
      <p:pic>
        <p:nvPicPr>
          <p:cNvPr id="12294" name="Picture 6" descr="Directors Board - ClipArt Best">
            <a:extLst>
              <a:ext uri="{FF2B5EF4-FFF2-40B4-BE49-F238E27FC236}">
                <a16:creationId xmlns:a16="http://schemas.microsoft.com/office/drawing/2014/main" id="{A46290A1-1F6B-13E7-FAFC-F63F56B0D9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923" y="1538177"/>
            <a:ext cx="2201826" cy="22018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5474D5D-7528-01C2-21BE-4F9398AC82AD}"/>
              </a:ext>
            </a:extLst>
          </p:cNvPr>
          <p:cNvSpPr txBox="1"/>
          <p:nvPr/>
        </p:nvSpPr>
        <p:spPr>
          <a:xfrm>
            <a:off x="935146" y="3793270"/>
            <a:ext cx="6666690" cy="523220"/>
          </a:xfrm>
          <a:prstGeom prst="rect">
            <a:avLst/>
          </a:prstGeom>
          <a:noFill/>
        </p:spPr>
        <p:txBody>
          <a:bodyPr wrap="square" rtlCol="0">
            <a:spAutoFit/>
          </a:bodyPr>
          <a:lstStyle/>
          <a:p>
            <a:pPr algn="ctr"/>
            <a:r>
              <a:rPr lang="en-US" sz="1400" b="1" i="1">
                <a:solidFill>
                  <a:srgbClr val="00817E"/>
                </a:solidFill>
                <a:latin typeface="Arial Narrow" panose="020B0606020202030204" pitchFamily="34" charset="0"/>
              </a:rPr>
              <a:t>Just as retaining donors is cheaper and more valuable than finding new donors, keeping and retaining good employees is cheaper and more valuable than finding new ones. </a:t>
            </a:r>
          </a:p>
        </p:txBody>
      </p:sp>
    </p:spTree>
    <p:extLst>
      <p:ext uri="{BB962C8B-B14F-4D97-AF65-F5344CB8AC3E}">
        <p14:creationId xmlns:p14="http://schemas.microsoft.com/office/powerpoint/2010/main" val="354718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20EE5B-F632-1B6C-83B6-DB35E8C3141C}"/>
              </a:ext>
            </a:extLst>
          </p:cNvPr>
          <p:cNvSpPr txBox="1"/>
          <p:nvPr/>
        </p:nvSpPr>
        <p:spPr>
          <a:xfrm>
            <a:off x="2519833" y="1771658"/>
            <a:ext cx="6276837" cy="2164695"/>
          </a:xfrm>
          <a:prstGeom prst="rect">
            <a:avLst/>
          </a:prstGeom>
          <a:noFill/>
        </p:spPr>
        <p:txBody>
          <a:bodyPr wrap="square">
            <a:spAutoFit/>
          </a:bodyPr>
          <a:lstStyle/>
          <a:p>
            <a:pPr marL="171450" indent="-171450" defTabSz="685800">
              <a:spcBef>
                <a:spcPts val="750"/>
              </a:spcBef>
              <a:buClr>
                <a:srgbClr val="00B050"/>
              </a:buClr>
              <a:buFont typeface="Wingdings" panose="05000000000000000000" pitchFamily="2" charset="2"/>
              <a:buChar char="§"/>
            </a:pPr>
            <a:r>
              <a:rPr lang="en-US" dirty="0">
                <a:solidFill>
                  <a:srgbClr val="3D3D3D"/>
                </a:solidFill>
                <a:latin typeface="Matter"/>
              </a:rPr>
              <a:t>Find the talent and skills you need – especially during a shortage of staff</a:t>
            </a:r>
          </a:p>
          <a:p>
            <a:pPr marL="171450" indent="-171450" defTabSz="685800">
              <a:spcBef>
                <a:spcPts val="750"/>
              </a:spcBef>
              <a:buClr>
                <a:srgbClr val="00B050"/>
              </a:buClr>
              <a:buFont typeface="Wingdings" panose="05000000000000000000" pitchFamily="2" charset="2"/>
              <a:buChar char="§"/>
            </a:pPr>
            <a:r>
              <a:rPr lang="en-US" dirty="0">
                <a:solidFill>
                  <a:srgbClr val="3D3D3D"/>
                </a:solidFill>
                <a:latin typeface="Matter"/>
              </a:rPr>
              <a:t>Offer the proper salary – you will save in the long run</a:t>
            </a:r>
          </a:p>
          <a:p>
            <a:pPr marL="171450" indent="-171450" defTabSz="685800">
              <a:spcBef>
                <a:spcPts val="750"/>
              </a:spcBef>
              <a:buClr>
                <a:srgbClr val="00B050"/>
              </a:buClr>
              <a:buFont typeface="Wingdings" panose="05000000000000000000" pitchFamily="2" charset="2"/>
              <a:buChar char="§"/>
            </a:pPr>
            <a:r>
              <a:rPr lang="en-US" dirty="0">
                <a:solidFill>
                  <a:srgbClr val="3D3D3D"/>
                </a:solidFill>
                <a:latin typeface="Matter"/>
              </a:rPr>
              <a:t>Offer a development plan</a:t>
            </a:r>
          </a:p>
          <a:p>
            <a:pPr marL="171450" indent="-171450" defTabSz="685800">
              <a:spcBef>
                <a:spcPts val="750"/>
              </a:spcBef>
              <a:buClr>
                <a:srgbClr val="00B050"/>
              </a:buClr>
              <a:buFont typeface="Wingdings" panose="05000000000000000000" pitchFamily="2" charset="2"/>
              <a:buChar char="§"/>
            </a:pPr>
            <a:r>
              <a:rPr lang="en-US" dirty="0">
                <a:solidFill>
                  <a:srgbClr val="3D3D3D"/>
                </a:solidFill>
                <a:latin typeface="Matter"/>
              </a:rPr>
              <a:t>Provide a great employee experience</a:t>
            </a:r>
          </a:p>
          <a:p>
            <a:pPr marL="171450" indent="-171450" defTabSz="685800">
              <a:spcBef>
                <a:spcPts val="750"/>
              </a:spcBef>
              <a:buClr>
                <a:srgbClr val="00B050"/>
              </a:buClr>
              <a:buFont typeface="Wingdings" panose="05000000000000000000" pitchFamily="2" charset="2"/>
              <a:buChar char="§"/>
            </a:pPr>
            <a:r>
              <a:rPr lang="en-US" dirty="0">
                <a:solidFill>
                  <a:srgbClr val="3D3D3D"/>
                </a:solidFill>
                <a:latin typeface="Matter"/>
              </a:rPr>
              <a:t>Foster a healthy work Environment</a:t>
            </a:r>
            <a:endParaRPr lang="en-CA" dirty="0">
              <a:solidFill>
                <a:srgbClr val="3D3D3D"/>
              </a:solidFill>
              <a:latin typeface="Matter"/>
            </a:endParaRPr>
          </a:p>
        </p:txBody>
      </p:sp>
      <p:sp>
        <p:nvSpPr>
          <p:cNvPr id="14" name="Title 1">
            <a:extLst>
              <a:ext uri="{FF2B5EF4-FFF2-40B4-BE49-F238E27FC236}">
                <a16:creationId xmlns:a16="http://schemas.microsoft.com/office/drawing/2014/main" id="{0CD74382-D493-F500-BC4A-A2AE6EC190D1}"/>
              </a:ext>
            </a:extLst>
          </p:cNvPr>
          <p:cNvSpPr>
            <a:spLocks noGrp="1"/>
          </p:cNvSpPr>
          <p:nvPr>
            <p:ph type="title"/>
          </p:nvPr>
        </p:nvSpPr>
        <p:spPr>
          <a:xfrm>
            <a:off x="88900" y="757049"/>
            <a:ext cx="7886700" cy="745686"/>
          </a:xfrm>
        </p:spPr>
        <p:txBody>
          <a:bodyPr/>
          <a:lstStyle/>
          <a:p>
            <a:r>
              <a:rPr lang="en-US" b="1" dirty="0"/>
              <a:t>Invest in your team</a:t>
            </a:r>
            <a:br>
              <a:rPr lang="en-US" b="1" dirty="0"/>
            </a:br>
            <a:r>
              <a:rPr lang="en-US" sz="2000" b="1" dirty="0"/>
              <a:t>for a greater return</a:t>
            </a:r>
            <a:endParaRPr lang="en-US" b="1" dirty="0"/>
          </a:p>
        </p:txBody>
      </p:sp>
      <p:pic>
        <p:nvPicPr>
          <p:cNvPr id="15" name="Picture 2" descr="Invest-In-Your-Employees - Absolute Services">
            <a:extLst>
              <a:ext uri="{FF2B5EF4-FFF2-40B4-BE49-F238E27FC236}">
                <a16:creationId xmlns:a16="http://schemas.microsoft.com/office/drawing/2014/main" id="{5B3E7ED4-9237-7FA6-C0BF-92A6D91BBE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475" r="22815"/>
          <a:stretch/>
        </p:blipFill>
        <p:spPr bwMode="auto">
          <a:xfrm>
            <a:off x="149224" y="1824199"/>
            <a:ext cx="2279807" cy="2059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787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0269E7-4DD2-EEE0-16E0-3B97A0871931}"/>
              </a:ext>
            </a:extLst>
          </p:cNvPr>
          <p:cNvSpPr txBox="1"/>
          <p:nvPr/>
        </p:nvSpPr>
        <p:spPr>
          <a:xfrm>
            <a:off x="2987666" y="1842717"/>
            <a:ext cx="6276837" cy="2267287"/>
          </a:xfrm>
          <a:prstGeom prst="rect">
            <a:avLst/>
          </a:prstGeom>
          <a:noFill/>
        </p:spPr>
        <p:txBody>
          <a:bodyPr wrap="square">
            <a:spAutoFit/>
          </a:bodyPr>
          <a:lstStyle/>
          <a:p>
            <a:pPr marL="171450" indent="-171450" defTabSz="685800">
              <a:spcBef>
                <a:spcPts val="750"/>
              </a:spcBef>
              <a:buClr>
                <a:srgbClr val="00B050"/>
              </a:buClr>
              <a:buFont typeface="Wingdings" panose="05000000000000000000" pitchFamily="2" charset="2"/>
              <a:buChar char="§"/>
            </a:pPr>
            <a:r>
              <a:rPr lang="en-US" dirty="0">
                <a:solidFill>
                  <a:srgbClr val="3D3D3D"/>
                </a:solidFill>
                <a:latin typeface="Matter"/>
              </a:rPr>
              <a:t>Attract better talent</a:t>
            </a:r>
          </a:p>
          <a:p>
            <a:pPr marL="171450" indent="-171450" defTabSz="685800">
              <a:spcBef>
                <a:spcPts val="750"/>
              </a:spcBef>
              <a:buClr>
                <a:srgbClr val="00B050"/>
              </a:buClr>
              <a:buFont typeface="Wingdings" panose="05000000000000000000" pitchFamily="2" charset="2"/>
              <a:buChar char="§"/>
            </a:pPr>
            <a:r>
              <a:rPr lang="en-US" dirty="0">
                <a:solidFill>
                  <a:srgbClr val="3D3D3D"/>
                </a:solidFill>
                <a:latin typeface="Matter"/>
              </a:rPr>
              <a:t>Encourage learning</a:t>
            </a:r>
          </a:p>
          <a:p>
            <a:pPr marL="171450" indent="-171450" defTabSz="685800">
              <a:spcBef>
                <a:spcPts val="750"/>
              </a:spcBef>
              <a:buClr>
                <a:srgbClr val="00B050"/>
              </a:buClr>
              <a:buFont typeface="Wingdings" panose="05000000000000000000" pitchFamily="2" charset="2"/>
              <a:buChar char="§"/>
            </a:pPr>
            <a:r>
              <a:rPr lang="en-US" dirty="0">
                <a:solidFill>
                  <a:srgbClr val="3D3D3D"/>
                </a:solidFill>
                <a:latin typeface="Matter"/>
              </a:rPr>
              <a:t>Ongoing training retains motivated employees</a:t>
            </a:r>
          </a:p>
          <a:p>
            <a:pPr marL="171450" indent="-171450" defTabSz="685800">
              <a:spcBef>
                <a:spcPts val="750"/>
              </a:spcBef>
              <a:buClr>
                <a:srgbClr val="00B050"/>
              </a:buClr>
              <a:buFont typeface="Wingdings" panose="05000000000000000000" pitchFamily="2" charset="2"/>
              <a:buChar char="§"/>
            </a:pPr>
            <a:r>
              <a:rPr lang="en-US" dirty="0">
                <a:solidFill>
                  <a:srgbClr val="3D3D3D"/>
                </a:solidFill>
                <a:latin typeface="Matter"/>
              </a:rPr>
              <a:t>Keep communication channels open (360)</a:t>
            </a:r>
          </a:p>
          <a:p>
            <a:pPr marL="171450" indent="-171450" defTabSz="685800">
              <a:spcBef>
                <a:spcPts val="750"/>
              </a:spcBef>
              <a:buClr>
                <a:srgbClr val="00B050"/>
              </a:buClr>
              <a:buFont typeface="Wingdings" panose="05000000000000000000" pitchFamily="2" charset="2"/>
              <a:buChar char="§"/>
            </a:pPr>
            <a:r>
              <a:rPr lang="en-US" dirty="0">
                <a:solidFill>
                  <a:srgbClr val="3D3D3D"/>
                </a:solidFill>
                <a:latin typeface="Matter"/>
              </a:rPr>
              <a:t>Keep your staff challenged and compensated properly</a:t>
            </a:r>
          </a:p>
          <a:p>
            <a:pPr marL="171450" indent="-171450" defTabSz="685800">
              <a:spcBef>
                <a:spcPts val="750"/>
              </a:spcBef>
              <a:buClr>
                <a:srgbClr val="00B050"/>
              </a:buClr>
              <a:buFont typeface="Wingdings" panose="05000000000000000000" pitchFamily="2" charset="2"/>
              <a:buChar char="§"/>
            </a:pPr>
            <a:r>
              <a:rPr lang="en-US" dirty="0">
                <a:solidFill>
                  <a:srgbClr val="3D3D3D"/>
                </a:solidFill>
                <a:latin typeface="Matter"/>
              </a:rPr>
              <a:t>Engaged employees are committed</a:t>
            </a:r>
            <a:endParaRPr lang="en-CA" dirty="0">
              <a:solidFill>
                <a:srgbClr val="3D3D3D"/>
              </a:solidFill>
              <a:latin typeface="Matter"/>
            </a:endParaRPr>
          </a:p>
        </p:txBody>
      </p:sp>
      <p:sp>
        <p:nvSpPr>
          <p:cNvPr id="8" name="Title 1">
            <a:extLst>
              <a:ext uri="{FF2B5EF4-FFF2-40B4-BE49-F238E27FC236}">
                <a16:creationId xmlns:a16="http://schemas.microsoft.com/office/drawing/2014/main" id="{F053C748-E6ED-B4EA-08CC-E6522D436E77}"/>
              </a:ext>
            </a:extLst>
          </p:cNvPr>
          <p:cNvSpPr txBox="1">
            <a:spLocks/>
          </p:cNvSpPr>
          <p:nvPr/>
        </p:nvSpPr>
        <p:spPr>
          <a:xfrm>
            <a:off x="88900" y="757049"/>
            <a:ext cx="7886700" cy="745686"/>
          </a:xfrm>
          <a:prstGeom prst="rect">
            <a:avLst/>
          </a:prstGeom>
        </p:spPr>
        <p:txBody>
          <a:bodyPr/>
          <a:lstStyle>
            <a:lvl1pPr algn="l" defTabSz="685800" rtl="0" eaLnBrk="1" latinLnBrk="0" hangingPunct="1">
              <a:lnSpc>
                <a:spcPct val="90000"/>
              </a:lnSpc>
              <a:spcBef>
                <a:spcPct val="0"/>
              </a:spcBef>
              <a:buNone/>
              <a:defRPr sz="3300" kern="1200">
                <a:solidFill>
                  <a:schemeClr val="bg2">
                    <a:lumMod val="25000"/>
                  </a:schemeClr>
                </a:solidFill>
                <a:latin typeface="Gotham Medium" panose="02000604030000020004" pitchFamily="2" charset="0"/>
                <a:ea typeface="+mj-ea"/>
                <a:cs typeface="+mj-cs"/>
              </a:defRPr>
            </a:lvl1pPr>
          </a:lstStyle>
          <a:p>
            <a:r>
              <a:rPr lang="en-US" b="1"/>
              <a:t>Invest in your team</a:t>
            </a:r>
            <a:br>
              <a:rPr lang="en-US" b="1"/>
            </a:br>
            <a:r>
              <a:rPr lang="en-US" sz="2000" b="1"/>
              <a:t>for a greater return</a:t>
            </a:r>
            <a:endParaRPr lang="en-US" b="1" dirty="0"/>
          </a:p>
        </p:txBody>
      </p:sp>
      <p:pic>
        <p:nvPicPr>
          <p:cNvPr id="15364" name="Picture 4">
            <a:extLst>
              <a:ext uri="{FF2B5EF4-FFF2-40B4-BE49-F238E27FC236}">
                <a16:creationId xmlns:a16="http://schemas.microsoft.com/office/drawing/2014/main" id="{004A206E-791D-C142-3AC7-B8666F5EE1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074" y="1956680"/>
            <a:ext cx="2281252" cy="1920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67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64D2A7E-A9CB-83AC-165F-2BAB4A8BA474}"/>
              </a:ext>
            </a:extLst>
          </p:cNvPr>
          <p:cNvSpPr txBox="1">
            <a:spLocks/>
          </p:cNvSpPr>
          <p:nvPr/>
        </p:nvSpPr>
        <p:spPr>
          <a:xfrm>
            <a:off x="628650" y="1157542"/>
            <a:ext cx="7886700" cy="1167444"/>
          </a:xfrm>
          <a:prstGeom prst="rect">
            <a:avLst/>
          </a:prstGeom>
        </p:spPr>
        <p:txBody>
          <a:bodyPr/>
          <a:lstStyle>
            <a:lvl1pPr algn="l" defTabSz="685800" rtl="0" eaLnBrk="1" latinLnBrk="0" hangingPunct="1">
              <a:lnSpc>
                <a:spcPct val="90000"/>
              </a:lnSpc>
              <a:spcBef>
                <a:spcPct val="0"/>
              </a:spcBef>
              <a:buNone/>
              <a:defRPr sz="3300" kern="1200">
                <a:solidFill>
                  <a:schemeClr val="bg2">
                    <a:lumMod val="25000"/>
                  </a:schemeClr>
                </a:solidFill>
                <a:latin typeface="Gotham Medium" panose="02000604030000020004" pitchFamily="2" charset="0"/>
                <a:ea typeface="+mj-ea"/>
                <a:cs typeface="+mj-cs"/>
              </a:defRPr>
            </a:lvl1pPr>
          </a:lstStyle>
          <a:p>
            <a:pPr algn="ctr"/>
            <a:r>
              <a:rPr lang="en-US" sz="3200" b="1" dirty="0">
                <a:solidFill>
                  <a:schemeClr val="accent6">
                    <a:lumMod val="75000"/>
                  </a:schemeClr>
                </a:solidFill>
              </a:rPr>
              <a:t>It costs much less to keep good employees</a:t>
            </a:r>
          </a:p>
          <a:p>
            <a:pPr algn="ctr"/>
            <a:r>
              <a:rPr lang="en-US" sz="3200" b="1" dirty="0">
                <a:solidFill>
                  <a:schemeClr val="accent6">
                    <a:lumMod val="75000"/>
                  </a:schemeClr>
                </a:solidFill>
              </a:rPr>
              <a:t>Than to replace them !</a:t>
            </a:r>
          </a:p>
        </p:txBody>
      </p:sp>
      <p:pic>
        <p:nvPicPr>
          <p:cNvPr id="14340" name="Picture 4" descr="Happy Excited Business People Employees Jumping Together Successful ...">
            <a:extLst>
              <a:ext uri="{FF2B5EF4-FFF2-40B4-BE49-F238E27FC236}">
                <a16:creationId xmlns:a16="http://schemas.microsoft.com/office/drawing/2014/main" id="{3CF06F7B-B23F-E017-64F6-AE8CF60B78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1661" y="2407593"/>
            <a:ext cx="4880677" cy="1820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944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A186B-CD3B-4CA9-83AC-02EF1EB35341}"/>
              </a:ext>
            </a:extLst>
          </p:cNvPr>
          <p:cNvSpPr>
            <a:spLocks noGrp="1"/>
          </p:cNvSpPr>
          <p:nvPr>
            <p:ph type="title"/>
          </p:nvPr>
        </p:nvSpPr>
        <p:spPr>
          <a:xfrm>
            <a:off x="207737" y="946557"/>
            <a:ext cx="7886700" cy="540653"/>
          </a:xfrm>
        </p:spPr>
        <p:txBody>
          <a:bodyPr/>
          <a:lstStyle/>
          <a:p>
            <a:r>
              <a:rPr lang="en-US" sz="3200" b="1" dirty="0"/>
              <a:t>Common narrative</a:t>
            </a:r>
          </a:p>
        </p:txBody>
      </p:sp>
      <p:sp>
        <p:nvSpPr>
          <p:cNvPr id="5" name="TextBox 4">
            <a:extLst>
              <a:ext uri="{FF2B5EF4-FFF2-40B4-BE49-F238E27FC236}">
                <a16:creationId xmlns:a16="http://schemas.microsoft.com/office/drawing/2014/main" id="{629FCC9A-256C-536C-1CCC-E72A53502485}"/>
              </a:ext>
            </a:extLst>
          </p:cNvPr>
          <p:cNvSpPr txBox="1"/>
          <p:nvPr/>
        </p:nvSpPr>
        <p:spPr>
          <a:xfrm>
            <a:off x="490764" y="1621682"/>
            <a:ext cx="7886699" cy="2126095"/>
          </a:xfrm>
          <a:prstGeom prst="rect">
            <a:avLst/>
          </a:prstGeom>
          <a:noFill/>
        </p:spPr>
        <p:txBody>
          <a:bodyPr wrap="square">
            <a:spAutoFit/>
          </a:bodyPr>
          <a:lstStyle/>
          <a:p>
            <a:pPr marL="285750" indent="-285750" algn="l">
              <a:lnSpc>
                <a:spcPct val="150000"/>
              </a:lnSpc>
              <a:buClr>
                <a:srgbClr val="00B050"/>
              </a:buClr>
              <a:buFont typeface="Wingdings" panose="05000000000000000000" pitchFamily="2" charset="2"/>
              <a:buChar char="§"/>
            </a:pPr>
            <a:r>
              <a:rPr lang="en-US" i="0" dirty="0">
                <a:solidFill>
                  <a:srgbClr val="4C4C4C"/>
                </a:solidFill>
                <a:effectLst/>
                <a:latin typeface="Source Sans Pro" panose="020B0503030403020204" pitchFamily="34" charset="0"/>
              </a:rPr>
              <a:t>One of your employee leaves</a:t>
            </a:r>
          </a:p>
          <a:p>
            <a:pPr marL="285750" indent="-285750" algn="l">
              <a:lnSpc>
                <a:spcPct val="150000"/>
              </a:lnSpc>
              <a:buClr>
                <a:srgbClr val="00B050"/>
              </a:buClr>
              <a:buFont typeface="Wingdings" panose="05000000000000000000" pitchFamily="2" charset="2"/>
              <a:buChar char="§"/>
            </a:pPr>
            <a:r>
              <a:rPr lang="en-US" dirty="0">
                <a:solidFill>
                  <a:srgbClr val="4C4C4C"/>
                </a:solidFill>
                <a:latin typeface="Source Sans Pro" panose="020B0503030403020204" pitchFamily="34" charset="0"/>
              </a:rPr>
              <a:t>Two weeks’ notice</a:t>
            </a:r>
          </a:p>
          <a:p>
            <a:pPr marL="285750" indent="-285750" algn="l">
              <a:lnSpc>
                <a:spcPct val="150000"/>
              </a:lnSpc>
              <a:buClr>
                <a:srgbClr val="00B050"/>
              </a:buClr>
              <a:buFont typeface="Wingdings" panose="05000000000000000000" pitchFamily="2" charset="2"/>
              <a:buChar char="§"/>
            </a:pPr>
            <a:r>
              <a:rPr lang="en-US" i="0" dirty="0">
                <a:solidFill>
                  <a:srgbClr val="4C4C4C"/>
                </a:solidFill>
                <a:effectLst/>
                <a:latin typeface="Source Sans Pro" panose="020B0503030403020204" pitchFamily="34" charset="0"/>
              </a:rPr>
              <a:t>The third one </a:t>
            </a:r>
            <a:r>
              <a:rPr lang="en-US" dirty="0">
                <a:solidFill>
                  <a:srgbClr val="4C4C4C"/>
                </a:solidFill>
                <a:latin typeface="Source Sans Pro" panose="020B0503030403020204" pitchFamily="34" charset="0"/>
              </a:rPr>
              <a:t>in less than 2 months</a:t>
            </a:r>
          </a:p>
          <a:p>
            <a:pPr marL="285750" indent="-285750" algn="l">
              <a:lnSpc>
                <a:spcPct val="150000"/>
              </a:lnSpc>
              <a:buClr>
                <a:srgbClr val="00B050"/>
              </a:buClr>
              <a:buFont typeface="Wingdings" panose="05000000000000000000" pitchFamily="2" charset="2"/>
              <a:buChar char="§"/>
            </a:pPr>
            <a:r>
              <a:rPr lang="en-US" dirty="0">
                <a:solidFill>
                  <a:srgbClr val="4C4C4C"/>
                </a:solidFill>
                <a:latin typeface="Source Sans Pro" panose="020B0503030403020204" pitchFamily="34" charset="0"/>
              </a:rPr>
              <a:t>Having trouble filling in the position – salary is the issue</a:t>
            </a:r>
          </a:p>
          <a:p>
            <a:pPr marL="285750" indent="-285750" algn="l">
              <a:lnSpc>
                <a:spcPct val="150000"/>
              </a:lnSpc>
              <a:buClr>
                <a:srgbClr val="00B050"/>
              </a:buClr>
              <a:buFont typeface="Wingdings" panose="05000000000000000000" pitchFamily="2" charset="2"/>
              <a:buChar char="§"/>
            </a:pPr>
            <a:r>
              <a:rPr lang="en-US" dirty="0">
                <a:solidFill>
                  <a:srgbClr val="4C4C4C"/>
                </a:solidFill>
                <a:latin typeface="Source Sans Pro" panose="020B0503030403020204" pitchFamily="34" charset="0"/>
              </a:rPr>
              <a:t>You can only afford junior employees </a:t>
            </a:r>
          </a:p>
        </p:txBody>
      </p:sp>
      <p:pic>
        <p:nvPicPr>
          <p:cNvPr id="2050" name="Picture 2" descr="commitment Archives : Conferences That Work">
            <a:extLst>
              <a:ext uri="{FF2B5EF4-FFF2-40B4-BE49-F238E27FC236}">
                <a16:creationId xmlns:a16="http://schemas.microsoft.com/office/drawing/2014/main" id="{63C85B5C-637E-5115-C972-53597C89A4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618385" y="1054431"/>
            <a:ext cx="2034851" cy="2872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544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A186B-CD3B-4CA9-83AC-02EF1EB35341}"/>
              </a:ext>
            </a:extLst>
          </p:cNvPr>
          <p:cNvSpPr>
            <a:spLocks noGrp="1"/>
          </p:cNvSpPr>
          <p:nvPr>
            <p:ph type="title"/>
          </p:nvPr>
        </p:nvSpPr>
        <p:spPr>
          <a:xfrm>
            <a:off x="155571" y="876448"/>
            <a:ext cx="7886700" cy="540653"/>
          </a:xfrm>
        </p:spPr>
        <p:txBody>
          <a:bodyPr/>
          <a:lstStyle/>
          <a:p>
            <a:r>
              <a:rPr lang="en-US" sz="2800" b="1" dirty="0"/>
              <a:t>Good reads</a:t>
            </a:r>
          </a:p>
        </p:txBody>
      </p:sp>
      <p:sp>
        <p:nvSpPr>
          <p:cNvPr id="4" name="TextBox 3">
            <a:extLst>
              <a:ext uri="{FF2B5EF4-FFF2-40B4-BE49-F238E27FC236}">
                <a16:creationId xmlns:a16="http://schemas.microsoft.com/office/drawing/2014/main" id="{357AD73F-BB5E-D9C6-88A1-E6339E550257}"/>
              </a:ext>
            </a:extLst>
          </p:cNvPr>
          <p:cNvSpPr txBox="1"/>
          <p:nvPr/>
        </p:nvSpPr>
        <p:spPr>
          <a:xfrm>
            <a:off x="3175339" y="903781"/>
            <a:ext cx="5385001" cy="3460499"/>
          </a:xfrm>
          <a:prstGeom prst="rect">
            <a:avLst/>
          </a:prstGeom>
          <a:noFill/>
        </p:spPr>
        <p:txBody>
          <a:bodyPr wrap="square">
            <a:spAutoFit/>
          </a:bodyPr>
          <a:lstStyle/>
          <a:p>
            <a:pPr>
              <a:lnSpc>
                <a:spcPct val="150000"/>
              </a:lnSpc>
            </a:pPr>
            <a:r>
              <a:rPr lang="en-CA" sz="1050" dirty="0">
                <a:hlinkClick r:id="rId2"/>
              </a:rPr>
              <a:t>How Leaders can Help Fundraisers avoid burnout</a:t>
            </a:r>
            <a:endParaRPr lang="en-CA" sz="1050" dirty="0"/>
          </a:p>
          <a:p>
            <a:pPr>
              <a:lnSpc>
                <a:spcPct val="150000"/>
              </a:lnSpc>
            </a:pPr>
            <a:r>
              <a:rPr lang="en-CA" sz="1050" dirty="0">
                <a:hlinkClick r:id="rId3"/>
              </a:rPr>
              <a:t>The great </a:t>
            </a:r>
            <a:r>
              <a:rPr lang="en-CA" sz="1050" dirty="0" err="1">
                <a:hlinkClick r:id="rId3"/>
              </a:rPr>
              <a:t>nonprofit</a:t>
            </a:r>
            <a:r>
              <a:rPr lang="en-CA" sz="1050" dirty="0">
                <a:hlinkClick r:id="rId3"/>
              </a:rPr>
              <a:t> leadership turnover</a:t>
            </a:r>
            <a:endParaRPr lang="en-CA" sz="1050" dirty="0"/>
          </a:p>
          <a:p>
            <a:pPr>
              <a:lnSpc>
                <a:spcPct val="150000"/>
              </a:lnSpc>
            </a:pPr>
            <a:r>
              <a:rPr lang="en-CA" sz="1050" dirty="0">
                <a:hlinkClick r:id="rId4"/>
              </a:rPr>
              <a:t>Shutting the revolving door of development turnover</a:t>
            </a:r>
            <a:endParaRPr lang="en-CA" sz="1050" dirty="0"/>
          </a:p>
          <a:p>
            <a:pPr>
              <a:lnSpc>
                <a:spcPct val="150000"/>
              </a:lnSpc>
            </a:pPr>
            <a:r>
              <a:rPr lang="en-CA" sz="1050" dirty="0">
                <a:hlinkClick r:id="rId5"/>
              </a:rPr>
              <a:t>Staff turnover: the 3 reasons fundraising professionals leave</a:t>
            </a:r>
            <a:endParaRPr lang="en-CA" sz="1050" dirty="0"/>
          </a:p>
          <a:p>
            <a:pPr>
              <a:lnSpc>
                <a:spcPct val="150000"/>
              </a:lnSpc>
            </a:pPr>
            <a:r>
              <a:rPr lang="en-CA" sz="1050" dirty="0">
                <a:hlinkClick r:id="rId6"/>
              </a:rPr>
              <a:t>Calculating the cost of losing high performing fundraisers</a:t>
            </a:r>
            <a:endParaRPr lang="en-CA" sz="1050" dirty="0"/>
          </a:p>
          <a:p>
            <a:pPr>
              <a:lnSpc>
                <a:spcPct val="150000"/>
              </a:lnSpc>
            </a:pPr>
            <a:r>
              <a:rPr lang="en-CA" sz="1050" dirty="0">
                <a:hlinkClick r:id="rId7"/>
              </a:rPr>
              <a:t>2019 </a:t>
            </a:r>
            <a:r>
              <a:rPr lang="en-CA" sz="1050" dirty="0" err="1">
                <a:hlinkClick r:id="rId7"/>
              </a:rPr>
              <a:t>Nonprofit</a:t>
            </a:r>
            <a:r>
              <a:rPr lang="en-CA" sz="1050" dirty="0">
                <a:hlinkClick r:id="rId7"/>
              </a:rPr>
              <a:t> Leadership impact study</a:t>
            </a:r>
            <a:endParaRPr lang="en-CA" sz="1050" dirty="0"/>
          </a:p>
          <a:p>
            <a:pPr>
              <a:lnSpc>
                <a:spcPct val="150000"/>
              </a:lnSpc>
            </a:pPr>
            <a:r>
              <a:rPr lang="en-CA" sz="1050" dirty="0">
                <a:hlinkClick r:id="rId8"/>
              </a:rPr>
              <a:t>How to mitigate the </a:t>
            </a:r>
            <a:r>
              <a:rPr lang="en-CA" sz="1050" dirty="0" err="1">
                <a:hlinkClick r:id="rId8"/>
              </a:rPr>
              <a:t>Nonprofit</a:t>
            </a:r>
            <a:r>
              <a:rPr lang="en-CA" sz="1050" dirty="0">
                <a:hlinkClick r:id="rId8"/>
              </a:rPr>
              <a:t> turnover rate problem</a:t>
            </a:r>
            <a:endParaRPr lang="en-CA" sz="1050" dirty="0"/>
          </a:p>
          <a:p>
            <a:pPr>
              <a:lnSpc>
                <a:spcPct val="150000"/>
              </a:lnSpc>
            </a:pPr>
            <a:r>
              <a:rPr lang="en-CA" sz="1050" dirty="0">
                <a:hlinkClick r:id="rId9"/>
              </a:rPr>
              <a:t>Community update: Staff, volunteer retention issues compounding sector pressure</a:t>
            </a:r>
            <a:endParaRPr lang="en-CA" sz="1050" dirty="0"/>
          </a:p>
          <a:p>
            <a:pPr>
              <a:lnSpc>
                <a:spcPct val="150000"/>
              </a:lnSpc>
            </a:pPr>
            <a:r>
              <a:rPr lang="en-CA" sz="1050" dirty="0">
                <a:hlinkClick r:id="rId10"/>
              </a:rPr>
              <a:t>Priorities and challenges for </a:t>
            </a:r>
            <a:r>
              <a:rPr lang="en-CA" sz="1050" dirty="0" err="1">
                <a:hlinkClick r:id="rId10"/>
              </a:rPr>
              <a:t>nonprofits</a:t>
            </a:r>
            <a:r>
              <a:rPr lang="en-CA" sz="1050" dirty="0">
                <a:hlinkClick r:id="rId10"/>
              </a:rPr>
              <a:t> in the first quarter of 2022</a:t>
            </a:r>
            <a:endParaRPr lang="en-CA" sz="1050" dirty="0"/>
          </a:p>
          <a:p>
            <a:pPr>
              <a:lnSpc>
                <a:spcPct val="150000"/>
              </a:lnSpc>
            </a:pPr>
            <a:r>
              <a:rPr lang="en-CA" sz="1050" dirty="0" err="1">
                <a:hlinkClick r:id="rId11"/>
              </a:rPr>
              <a:t>Nonprofit</a:t>
            </a:r>
            <a:r>
              <a:rPr lang="en-CA" sz="1050" dirty="0">
                <a:hlinkClick r:id="rId11"/>
              </a:rPr>
              <a:t> development staff turnover: is it a crisis or an old paradigm we need to change ?</a:t>
            </a:r>
            <a:endParaRPr lang="en-CA" sz="1050" dirty="0"/>
          </a:p>
          <a:p>
            <a:pPr>
              <a:lnSpc>
                <a:spcPct val="150000"/>
              </a:lnSpc>
            </a:pPr>
            <a:r>
              <a:rPr lang="en-CA" sz="1050" dirty="0" err="1">
                <a:hlinkClick r:id="rId12"/>
              </a:rPr>
              <a:t>Nonprofits</a:t>
            </a:r>
            <a:r>
              <a:rPr lang="en-CA" sz="1050" dirty="0">
                <a:hlinkClick r:id="rId12"/>
              </a:rPr>
              <a:t> staff retention, part1: are higher salaries really the answer ?</a:t>
            </a:r>
            <a:endParaRPr lang="en-CA" sz="1050" dirty="0"/>
          </a:p>
          <a:p>
            <a:pPr>
              <a:lnSpc>
                <a:spcPct val="150000"/>
              </a:lnSpc>
            </a:pPr>
            <a:r>
              <a:rPr lang="en-CA" sz="1050" dirty="0" err="1">
                <a:hlinkClick r:id="rId13"/>
              </a:rPr>
              <a:t>Nonprofit</a:t>
            </a:r>
            <a:r>
              <a:rPr lang="en-CA" sz="1050" dirty="0">
                <a:hlinkClick r:id="rId13"/>
              </a:rPr>
              <a:t> burnout statistics: the high cost of high turnover</a:t>
            </a:r>
            <a:endParaRPr lang="en-CA" sz="1050" dirty="0"/>
          </a:p>
          <a:p>
            <a:pPr>
              <a:lnSpc>
                <a:spcPct val="150000"/>
              </a:lnSpc>
            </a:pPr>
            <a:r>
              <a:rPr lang="en-CA" sz="1050" dirty="0">
                <a:hlinkClick r:id="rId14"/>
              </a:rPr>
              <a:t>Does the </a:t>
            </a:r>
            <a:r>
              <a:rPr lang="en-CA" sz="1050" dirty="0" err="1">
                <a:hlinkClick r:id="rId14"/>
              </a:rPr>
              <a:t>nonprofit</a:t>
            </a:r>
            <a:r>
              <a:rPr lang="en-CA" sz="1050" dirty="0">
                <a:hlinkClick r:id="rId14"/>
              </a:rPr>
              <a:t> industry have an employment problem ?</a:t>
            </a:r>
            <a:endParaRPr lang="en-CA" sz="1050" dirty="0"/>
          </a:p>
          <a:p>
            <a:pPr>
              <a:lnSpc>
                <a:spcPct val="150000"/>
              </a:lnSpc>
            </a:pPr>
            <a:r>
              <a:rPr lang="en-CA" sz="1050" dirty="0" err="1">
                <a:hlinkClick r:id="rId15"/>
              </a:rPr>
              <a:t>Nonprofit</a:t>
            </a:r>
            <a:r>
              <a:rPr lang="en-CA" sz="1050" dirty="0">
                <a:hlinkClick r:id="rId15"/>
              </a:rPr>
              <a:t> can pay more, why don’t they?</a:t>
            </a:r>
            <a:endParaRPr lang="en-CA" sz="1050" dirty="0"/>
          </a:p>
        </p:txBody>
      </p:sp>
      <p:pic>
        <p:nvPicPr>
          <p:cNvPr id="2050" name="Picture 2" descr="Sturgis Public Library: Book Sale at the Armory">
            <a:extLst>
              <a:ext uri="{FF2B5EF4-FFF2-40B4-BE49-F238E27FC236}">
                <a16:creationId xmlns:a16="http://schemas.microsoft.com/office/drawing/2014/main" id="{4C92413B-84B7-9561-1662-3C9C7C95869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3660" y="1289050"/>
            <a:ext cx="1798637" cy="2686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802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9FCC9A-256C-536C-1CCC-E72A53502485}"/>
              </a:ext>
            </a:extLst>
          </p:cNvPr>
          <p:cNvSpPr txBox="1"/>
          <p:nvPr/>
        </p:nvSpPr>
        <p:spPr>
          <a:xfrm>
            <a:off x="389164" y="1435585"/>
            <a:ext cx="6432550" cy="2541593"/>
          </a:xfrm>
          <a:prstGeom prst="rect">
            <a:avLst/>
          </a:prstGeom>
          <a:noFill/>
        </p:spPr>
        <p:txBody>
          <a:bodyPr wrap="square">
            <a:spAutoFit/>
          </a:bodyPr>
          <a:lstStyle/>
          <a:p>
            <a:pPr marL="285750" indent="-285750">
              <a:lnSpc>
                <a:spcPct val="150000"/>
              </a:lnSpc>
              <a:buClr>
                <a:srgbClr val="00B050"/>
              </a:buClr>
              <a:buFont typeface="Wingdings" panose="05000000000000000000" pitchFamily="2" charset="2"/>
              <a:buChar char="§"/>
            </a:pPr>
            <a:r>
              <a:rPr lang="en-US" dirty="0">
                <a:solidFill>
                  <a:srgbClr val="4C4C4C"/>
                </a:solidFill>
                <a:latin typeface="Source Sans Pro" panose="020B0503030403020204" pitchFamily="34" charset="0"/>
              </a:rPr>
              <a:t>One of your more experienced employee will have to assume the responsibilities </a:t>
            </a:r>
            <a:r>
              <a:rPr lang="en-US" sz="1400" dirty="0">
                <a:solidFill>
                  <a:srgbClr val="4C4C4C"/>
                </a:solidFill>
                <a:latin typeface="Source Sans Pro" panose="020B0503030403020204" pitchFamily="34" charset="0"/>
              </a:rPr>
              <a:t>(taking their focus away from their own projects)</a:t>
            </a:r>
          </a:p>
          <a:p>
            <a:pPr marL="285750" indent="-285750">
              <a:lnSpc>
                <a:spcPct val="150000"/>
              </a:lnSpc>
              <a:buClr>
                <a:srgbClr val="00B050"/>
              </a:buClr>
              <a:buFont typeface="Wingdings" panose="05000000000000000000" pitchFamily="2" charset="2"/>
              <a:buChar char="§"/>
            </a:pPr>
            <a:r>
              <a:rPr lang="en-US" dirty="0">
                <a:solidFill>
                  <a:srgbClr val="4C4C4C"/>
                </a:solidFill>
                <a:latin typeface="Source Sans Pro" panose="020B0503030403020204" pitchFamily="34" charset="0"/>
              </a:rPr>
              <a:t>Your senior employee is dedicated, but not happy with the extra work, and the late nights it will require.</a:t>
            </a:r>
          </a:p>
          <a:p>
            <a:pPr marL="285750" indent="-285750">
              <a:lnSpc>
                <a:spcPct val="150000"/>
              </a:lnSpc>
              <a:buClr>
                <a:srgbClr val="00B050"/>
              </a:buClr>
              <a:buFont typeface="Wingdings" panose="05000000000000000000" pitchFamily="2" charset="2"/>
              <a:buChar char="§"/>
            </a:pPr>
            <a:r>
              <a:rPr lang="en-US" dirty="0">
                <a:solidFill>
                  <a:srgbClr val="4C4C4C"/>
                </a:solidFill>
                <a:latin typeface="Source Sans Pro" panose="020B0503030403020204" pitchFamily="34" charset="0"/>
              </a:rPr>
              <a:t>Team morale is taking a hit as they also have to pick up the work spillover</a:t>
            </a:r>
          </a:p>
        </p:txBody>
      </p:sp>
      <p:pic>
        <p:nvPicPr>
          <p:cNvPr id="1028" name="Picture 4" descr="5 Reasons Good Retail Employees Burn Out">
            <a:extLst>
              <a:ext uri="{FF2B5EF4-FFF2-40B4-BE49-F238E27FC236}">
                <a16:creationId xmlns:a16="http://schemas.microsoft.com/office/drawing/2014/main" id="{515349BC-72B5-2D9A-C2AC-B1C5060BCD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727370" y="1394596"/>
            <a:ext cx="2027466" cy="263774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134960D2-5852-A1C5-96FD-7B58ADC95C84}"/>
              </a:ext>
            </a:extLst>
          </p:cNvPr>
          <p:cNvSpPr txBox="1">
            <a:spLocks/>
          </p:cNvSpPr>
          <p:nvPr/>
        </p:nvSpPr>
        <p:spPr>
          <a:xfrm>
            <a:off x="207737" y="946557"/>
            <a:ext cx="7886700" cy="540653"/>
          </a:xfrm>
          <a:prstGeom prst="rect">
            <a:avLst/>
          </a:prstGeom>
        </p:spPr>
        <p:txBody>
          <a:bodyPr/>
          <a:lstStyle>
            <a:lvl1pPr algn="l" defTabSz="685800" rtl="0" eaLnBrk="1" latinLnBrk="0" hangingPunct="1">
              <a:lnSpc>
                <a:spcPct val="90000"/>
              </a:lnSpc>
              <a:spcBef>
                <a:spcPct val="0"/>
              </a:spcBef>
              <a:buNone/>
              <a:defRPr sz="3300" kern="1200">
                <a:solidFill>
                  <a:schemeClr val="bg2">
                    <a:lumMod val="25000"/>
                  </a:schemeClr>
                </a:solidFill>
                <a:latin typeface="Gotham Medium" panose="02000604030000020004" pitchFamily="2" charset="0"/>
                <a:ea typeface="+mj-ea"/>
                <a:cs typeface="+mj-cs"/>
              </a:defRPr>
            </a:lvl1pPr>
          </a:lstStyle>
          <a:p>
            <a:r>
              <a:rPr lang="en-US" sz="3200" b="1" dirty="0"/>
              <a:t>Common narrative</a:t>
            </a:r>
          </a:p>
        </p:txBody>
      </p:sp>
    </p:spTree>
    <p:extLst>
      <p:ext uri="{BB962C8B-B14F-4D97-AF65-F5344CB8AC3E}">
        <p14:creationId xmlns:p14="http://schemas.microsoft.com/office/powerpoint/2010/main" val="386988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9FCC9A-256C-536C-1CCC-E72A53502485}"/>
              </a:ext>
            </a:extLst>
          </p:cNvPr>
          <p:cNvSpPr txBox="1"/>
          <p:nvPr/>
        </p:nvSpPr>
        <p:spPr>
          <a:xfrm>
            <a:off x="2799906" y="1540476"/>
            <a:ext cx="5628168" cy="2680093"/>
          </a:xfrm>
          <a:prstGeom prst="rect">
            <a:avLst/>
          </a:prstGeom>
          <a:noFill/>
        </p:spPr>
        <p:txBody>
          <a:bodyPr wrap="square">
            <a:spAutoFit/>
          </a:bodyPr>
          <a:lstStyle/>
          <a:p>
            <a:pPr marL="285750" indent="-285750">
              <a:lnSpc>
                <a:spcPct val="150000"/>
              </a:lnSpc>
              <a:buClr>
                <a:srgbClr val="00B050"/>
              </a:buClr>
              <a:buFont typeface="Wingdings" panose="05000000000000000000" pitchFamily="2" charset="2"/>
              <a:buChar char="§"/>
            </a:pPr>
            <a:r>
              <a:rPr lang="en-US" sz="1600" dirty="0">
                <a:solidFill>
                  <a:srgbClr val="4C4C4C"/>
                </a:solidFill>
                <a:latin typeface="Source Sans Pro" panose="020B0503030403020204" pitchFamily="34" charset="0"/>
              </a:rPr>
              <a:t>Over the course of the months of this repetitive story</a:t>
            </a:r>
            <a:endParaRPr lang="en-US" sz="1200" dirty="0">
              <a:solidFill>
                <a:srgbClr val="4C4C4C"/>
              </a:solidFill>
              <a:latin typeface="Source Sans Pro" panose="020B0503030403020204" pitchFamily="34" charset="0"/>
            </a:endParaRPr>
          </a:p>
          <a:p>
            <a:pPr marL="285750" indent="-285750">
              <a:lnSpc>
                <a:spcPct val="150000"/>
              </a:lnSpc>
              <a:buClr>
                <a:srgbClr val="00B050"/>
              </a:buClr>
              <a:buFont typeface="Wingdings" panose="05000000000000000000" pitchFamily="2" charset="2"/>
              <a:buChar char="§"/>
            </a:pPr>
            <a:r>
              <a:rPr lang="en-US" sz="1600" dirty="0">
                <a:solidFill>
                  <a:srgbClr val="4C4C4C"/>
                </a:solidFill>
                <a:latin typeface="Source Sans Pro" panose="020B0503030403020204" pitchFamily="34" charset="0"/>
              </a:rPr>
              <a:t>Your employee couldn't take the workload anymore</a:t>
            </a:r>
          </a:p>
          <a:p>
            <a:pPr marL="285750" indent="-285750">
              <a:lnSpc>
                <a:spcPct val="150000"/>
              </a:lnSpc>
              <a:buClr>
                <a:srgbClr val="00B050"/>
              </a:buClr>
              <a:buFont typeface="Wingdings" panose="05000000000000000000" pitchFamily="2" charset="2"/>
              <a:buChar char="§"/>
            </a:pPr>
            <a:r>
              <a:rPr lang="en-US" sz="1600" dirty="0">
                <a:solidFill>
                  <a:srgbClr val="4C4C4C"/>
                </a:solidFill>
                <a:latin typeface="Source Sans Pro" panose="020B0503030403020204" pitchFamily="34" charset="0"/>
              </a:rPr>
              <a:t>Couldn’t handle the pressure anymore</a:t>
            </a:r>
          </a:p>
          <a:p>
            <a:pPr marL="285750" indent="-285750">
              <a:lnSpc>
                <a:spcPct val="150000"/>
              </a:lnSpc>
              <a:buClr>
                <a:srgbClr val="00B050"/>
              </a:buClr>
              <a:buFont typeface="Wingdings" panose="05000000000000000000" pitchFamily="2" charset="2"/>
              <a:buChar char="§"/>
            </a:pPr>
            <a:r>
              <a:rPr lang="en-US" sz="1600" dirty="0">
                <a:solidFill>
                  <a:srgbClr val="4C4C4C"/>
                </a:solidFill>
                <a:latin typeface="Source Sans Pro" panose="020B0503030403020204" pitchFamily="34" charset="0"/>
              </a:rPr>
              <a:t>Burnout </a:t>
            </a:r>
          </a:p>
          <a:p>
            <a:pPr marL="285750" indent="-285750">
              <a:lnSpc>
                <a:spcPct val="150000"/>
              </a:lnSpc>
              <a:buClr>
                <a:srgbClr val="00B050"/>
              </a:buClr>
              <a:buFont typeface="Wingdings" panose="05000000000000000000" pitchFamily="2" charset="2"/>
              <a:buChar char="§"/>
            </a:pPr>
            <a:r>
              <a:rPr lang="en-US" sz="1600" dirty="0">
                <a:solidFill>
                  <a:srgbClr val="4C4C4C"/>
                </a:solidFill>
                <a:latin typeface="Source Sans Pro" panose="020B0503030403020204" pitchFamily="34" charset="0"/>
              </a:rPr>
              <a:t>Colleagues decide to leave as well, not to find themselves in the same position</a:t>
            </a:r>
          </a:p>
          <a:p>
            <a:pPr marL="285750" indent="-285750">
              <a:lnSpc>
                <a:spcPct val="150000"/>
              </a:lnSpc>
              <a:buClr>
                <a:srgbClr val="00B050"/>
              </a:buClr>
              <a:buFont typeface="Wingdings" panose="05000000000000000000" pitchFamily="2" charset="2"/>
              <a:buChar char="§"/>
            </a:pPr>
            <a:endParaRPr lang="en-US" sz="1600" dirty="0">
              <a:solidFill>
                <a:srgbClr val="4C4C4C"/>
              </a:solidFill>
              <a:latin typeface="Source Sans Pro" panose="020B0503030403020204" pitchFamily="34" charset="0"/>
            </a:endParaRPr>
          </a:p>
        </p:txBody>
      </p:sp>
      <p:sp>
        <p:nvSpPr>
          <p:cNvPr id="8" name="Title 1">
            <a:extLst>
              <a:ext uri="{FF2B5EF4-FFF2-40B4-BE49-F238E27FC236}">
                <a16:creationId xmlns:a16="http://schemas.microsoft.com/office/drawing/2014/main" id="{448866C8-16E5-15E8-BCB9-B30297FB49FC}"/>
              </a:ext>
            </a:extLst>
          </p:cNvPr>
          <p:cNvSpPr txBox="1">
            <a:spLocks/>
          </p:cNvSpPr>
          <p:nvPr/>
        </p:nvSpPr>
        <p:spPr>
          <a:xfrm>
            <a:off x="207737" y="946557"/>
            <a:ext cx="7886700" cy="540653"/>
          </a:xfrm>
          <a:prstGeom prst="rect">
            <a:avLst/>
          </a:prstGeom>
        </p:spPr>
        <p:txBody>
          <a:bodyPr/>
          <a:lstStyle>
            <a:lvl1pPr algn="l" defTabSz="685800" rtl="0" eaLnBrk="1" latinLnBrk="0" hangingPunct="1">
              <a:lnSpc>
                <a:spcPct val="90000"/>
              </a:lnSpc>
              <a:spcBef>
                <a:spcPct val="0"/>
              </a:spcBef>
              <a:buNone/>
              <a:defRPr sz="3300" kern="1200">
                <a:solidFill>
                  <a:schemeClr val="bg2">
                    <a:lumMod val="25000"/>
                  </a:schemeClr>
                </a:solidFill>
                <a:latin typeface="Gotham Medium" panose="02000604030000020004" pitchFamily="2" charset="0"/>
                <a:ea typeface="+mj-ea"/>
                <a:cs typeface="+mj-cs"/>
              </a:defRPr>
            </a:lvl1pPr>
          </a:lstStyle>
          <a:p>
            <a:r>
              <a:rPr lang="en-US" sz="3200" b="1" dirty="0"/>
              <a:t>Common narrative – the revolving doors</a:t>
            </a:r>
          </a:p>
        </p:txBody>
      </p:sp>
      <p:pic>
        <p:nvPicPr>
          <p:cNvPr id="2" name="Picture 2" descr="Revolving Door of Fundraising Turnover">
            <a:extLst>
              <a:ext uri="{FF2B5EF4-FFF2-40B4-BE49-F238E27FC236}">
                <a16:creationId xmlns:a16="http://schemas.microsoft.com/office/drawing/2014/main" id="{C4934205-E301-EFF1-2CD2-23A76795A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763" y="1803400"/>
            <a:ext cx="2025650" cy="202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835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0BD3B1-10E5-CE54-028F-90DCFC7722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129" y="861529"/>
            <a:ext cx="3096518" cy="2494647"/>
          </a:xfrm>
          <a:prstGeom prst="rect">
            <a:avLst/>
          </a:prstGeom>
        </p:spPr>
      </p:pic>
      <p:pic>
        <p:nvPicPr>
          <p:cNvPr id="9" name="Picture 8">
            <a:extLst>
              <a:ext uri="{FF2B5EF4-FFF2-40B4-BE49-F238E27FC236}">
                <a16:creationId xmlns:a16="http://schemas.microsoft.com/office/drawing/2014/main" id="{6F01E608-A47B-C586-1EE9-1E41C00EAC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128" y="3367314"/>
            <a:ext cx="3096517" cy="945933"/>
          </a:xfrm>
          <a:prstGeom prst="rect">
            <a:avLst/>
          </a:prstGeom>
        </p:spPr>
      </p:pic>
      <p:pic>
        <p:nvPicPr>
          <p:cNvPr id="11" name="Picture 10">
            <a:extLst>
              <a:ext uri="{FF2B5EF4-FFF2-40B4-BE49-F238E27FC236}">
                <a16:creationId xmlns:a16="http://schemas.microsoft.com/office/drawing/2014/main" id="{73D6784E-1EDD-EC63-EACC-56606DE982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9500" y="861529"/>
            <a:ext cx="4190602" cy="3451718"/>
          </a:xfrm>
          <a:prstGeom prst="rect">
            <a:avLst/>
          </a:prstGeom>
        </p:spPr>
      </p:pic>
    </p:spTree>
    <p:extLst>
      <p:ext uri="{BB962C8B-B14F-4D97-AF65-F5344CB8AC3E}">
        <p14:creationId xmlns:p14="http://schemas.microsoft.com/office/powerpoint/2010/main" val="2392039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9FCC9A-256C-536C-1CCC-E72A53502485}"/>
              </a:ext>
            </a:extLst>
          </p:cNvPr>
          <p:cNvSpPr txBox="1"/>
          <p:nvPr/>
        </p:nvSpPr>
        <p:spPr>
          <a:xfrm>
            <a:off x="2152395" y="1263757"/>
            <a:ext cx="5628168" cy="2269467"/>
          </a:xfrm>
          <a:prstGeom prst="rect">
            <a:avLst/>
          </a:prstGeom>
          <a:noFill/>
        </p:spPr>
        <p:txBody>
          <a:bodyPr wrap="square">
            <a:spAutoFit/>
          </a:bodyPr>
          <a:lstStyle/>
          <a:p>
            <a:pPr marL="285750" indent="-285750">
              <a:lnSpc>
                <a:spcPct val="150000"/>
              </a:lnSpc>
              <a:buClr>
                <a:srgbClr val="00B050"/>
              </a:buClr>
              <a:buFont typeface="Wingdings" panose="05000000000000000000" pitchFamily="2" charset="2"/>
              <a:buChar char="§"/>
            </a:pPr>
            <a:r>
              <a:rPr lang="en-US" sz="1600" dirty="0">
                <a:solidFill>
                  <a:srgbClr val="4C4C4C"/>
                </a:solidFill>
                <a:latin typeface="Source Sans Pro" panose="020B0503030403020204" pitchFamily="34" charset="0"/>
              </a:rPr>
              <a:t>Our budgets are too tight</a:t>
            </a:r>
          </a:p>
          <a:p>
            <a:pPr marL="285750" indent="-285750">
              <a:lnSpc>
                <a:spcPct val="150000"/>
              </a:lnSpc>
              <a:buClr>
                <a:srgbClr val="00B050"/>
              </a:buClr>
              <a:buFont typeface="Wingdings" panose="05000000000000000000" pitchFamily="2" charset="2"/>
              <a:buChar char="§"/>
            </a:pPr>
            <a:r>
              <a:rPr lang="en-US" sz="1600" dirty="0">
                <a:solidFill>
                  <a:srgbClr val="4C4C4C"/>
                </a:solidFill>
                <a:latin typeface="Source Sans Pro" panose="020B0503030403020204" pitchFamily="34" charset="0"/>
              </a:rPr>
              <a:t>Salaries are not part of our mission</a:t>
            </a:r>
          </a:p>
          <a:p>
            <a:pPr marL="285750" indent="-285750">
              <a:lnSpc>
                <a:spcPct val="150000"/>
              </a:lnSpc>
              <a:buClr>
                <a:srgbClr val="00B050"/>
              </a:buClr>
              <a:buFont typeface="Wingdings" panose="05000000000000000000" pitchFamily="2" charset="2"/>
              <a:buChar char="§"/>
            </a:pPr>
            <a:r>
              <a:rPr lang="en-US" sz="1600" dirty="0">
                <a:solidFill>
                  <a:srgbClr val="4C4C4C"/>
                </a:solidFill>
                <a:latin typeface="Source Sans Pro" panose="020B0503030403020204" pitchFamily="34" charset="0"/>
              </a:rPr>
              <a:t>Don’t know where to cut spending</a:t>
            </a:r>
          </a:p>
          <a:p>
            <a:pPr marL="285750" indent="-285750">
              <a:lnSpc>
                <a:spcPct val="150000"/>
              </a:lnSpc>
              <a:buClr>
                <a:srgbClr val="00B050"/>
              </a:buClr>
              <a:buFont typeface="Wingdings" panose="05000000000000000000" pitchFamily="2" charset="2"/>
              <a:buChar char="§"/>
            </a:pPr>
            <a:r>
              <a:rPr lang="en-US" sz="1600" dirty="0">
                <a:solidFill>
                  <a:srgbClr val="4C4C4C"/>
                </a:solidFill>
                <a:latin typeface="Source Sans Pro" panose="020B0503030403020204" pitchFamily="34" charset="0"/>
              </a:rPr>
              <a:t>Cant’ we get a young recruit that we will train. </a:t>
            </a:r>
          </a:p>
          <a:p>
            <a:pPr marL="285750" indent="-285750">
              <a:lnSpc>
                <a:spcPct val="150000"/>
              </a:lnSpc>
              <a:buClr>
                <a:srgbClr val="00B050"/>
              </a:buClr>
              <a:buFont typeface="Wingdings" panose="05000000000000000000" pitchFamily="2" charset="2"/>
              <a:buChar char="§"/>
            </a:pPr>
            <a:endParaRPr lang="en-US" sz="1600" dirty="0">
              <a:solidFill>
                <a:srgbClr val="4C4C4C"/>
              </a:solidFill>
              <a:latin typeface="Source Sans Pro" panose="020B0503030403020204" pitchFamily="34" charset="0"/>
            </a:endParaRPr>
          </a:p>
          <a:p>
            <a:pPr marL="285750" indent="-285750">
              <a:lnSpc>
                <a:spcPct val="150000"/>
              </a:lnSpc>
              <a:buClr>
                <a:srgbClr val="00B050"/>
              </a:buClr>
              <a:buFont typeface="Wingdings" panose="05000000000000000000" pitchFamily="2" charset="2"/>
              <a:buChar char="§"/>
            </a:pPr>
            <a:endParaRPr lang="en-US" sz="1600" dirty="0">
              <a:solidFill>
                <a:srgbClr val="4C4C4C"/>
              </a:solidFill>
              <a:latin typeface="Source Sans Pro" panose="020B0503030403020204" pitchFamily="34" charset="0"/>
            </a:endParaRPr>
          </a:p>
        </p:txBody>
      </p:sp>
      <p:sp>
        <p:nvSpPr>
          <p:cNvPr id="8" name="Title 1">
            <a:extLst>
              <a:ext uri="{FF2B5EF4-FFF2-40B4-BE49-F238E27FC236}">
                <a16:creationId xmlns:a16="http://schemas.microsoft.com/office/drawing/2014/main" id="{448866C8-16E5-15E8-BCB9-B30297FB49FC}"/>
              </a:ext>
            </a:extLst>
          </p:cNvPr>
          <p:cNvSpPr txBox="1">
            <a:spLocks/>
          </p:cNvSpPr>
          <p:nvPr/>
        </p:nvSpPr>
        <p:spPr>
          <a:xfrm>
            <a:off x="0" y="723104"/>
            <a:ext cx="7886700" cy="540653"/>
          </a:xfrm>
          <a:prstGeom prst="rect">
            <a:avLst/>
          </a:prstGeom>
        </p:spPr>
        <p:txBody>
          <a:bodyPr/>
          <a:lstStyle>
            <a:lvl1pPr algn="l" defTabSz="685800" rtl="0" eaLnBrk="1" latinLnBrk="0" hangingPunct="1">
              <a:lnSpc>
                <a:spcPct val="90000"/>
              </a:lnSpc>
              <a:spcBef>
                <a:spcPct val="0"/>
              </a:spcBef>
              <a:buNone/>
              <a:defRPr sz="3300" kern="1200">
                <a:solidFill>
                  <a:schemeClr val="bg2">
                    <a:lumMod val="25000"/>
                  </a:schemeClr>
                </a:solidFill>
                <a:latin typeface="Gotham Medium" panose="02000604030000020004" pitchFamily="2" charset="0"/>
                <a:ea typeface="+mj-ea"/>
                <a:cs typeface="+mj-cs"/>
              </a:defRPr>
            </a:lvl1pPr>
          </a:lstStyle>
          <a:p>
            <a:r>
              <a:rPr lang="en-US" sz="3200" b="1" dirty="0"/>
              <a:t>Common narrative</a:t>
            </a:r>
          </a:p>
        </p:txBody>
      </p:sp>
      <p:pic>
        <p:nvPicPr>
          <p:cNvPr id="1028" name="Picture 4" descr="Clipart Panda - Free Clipart Images">
            <a:extLst>
              <a:ext uri="{FF2B5EF4-FFF2-40B4-BE49-F238E27FC236}">
                <a16:creationId xmlns:a16="http://schemas.microsoft.com/office/drawing/2014/main" id="{B93A4EBC-EDB8-5155-FE4E-C56AE84FE8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612" y="1440180"/>
            <a:ext cx="1082675" cy="11315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379359C-8E42-BB65-9586-100420730D73}"/>
              </a:ext>
            </a:extLst>
          </p:cNvPr>
          <p:cNvSpPr txBox="1"/>
          <p:nvPr/>
        </p:nvSpPr>
        <p:spPr>
          <a:xfrm>
            <a:off x="1041400" y="3446883"/>
            <a:ext cx="7277100" cy="1354217"/>
          </a:xfrm>
          <a:prstGeom prst="rect">
            <a:avLst/>
          </a:prstGeom>
          <a:noFill/>
        </p:spPr>
        <p:txBody>
          <a:bodyPr wrap="square">
            <a:spAutoFit/>
          </a:bodyPr>
          <a:lstStyle/>
          <a:p>
            <a:pPr algn="just" fontAlgn="base"/>
            <a:r>
              <a:rPr lang="en-US" sz="1200" i="1" dirty="0">
                <a:solidFill>
                  <a:srgbClr val="000000"/>
                </a:solidFill>
                <a:latin typeface="Napco_2"/>
              </a:rPr>
              <a:t>“</a:t>
            </a:r>
            <a:r>
              <a:rPr lang="en-US" sz="1200" b="0" i="1" dirty="0">
                <a:solidFill>
                  <a:srgbClr val="000000"/>
                </a:solidFill>
                <a:effectLst/>
                <a:latin typeface="Napco_2"/>
              </a:rPr>
              <a:t>The nonprofit sector doesn’t have a problem with the education level, talent, creativity or ability of its workforce. What it has is an image problem and, in some cases, outdated leadership philosophies that thrive on a poverty mentality, leading to low compensation and a perceived lack of prestige surrounding positions in the sector.” </a:t>
            </a:r>
            <a:r>
              <a:rPr lang="en-US" sz="1200" b="1" i="0" dirty="0">
                <a:solidFill>
                  <a:srgbClr val="000000"/>
                </a:solidFill>
                <a:effectLst/>
                <a:latin typeface="Napco_2"/>
              </a:rPr>
              <a:t> </a:t>
            </a:r>
          </a:p>
          <a:p>
            <a:pPr algn="just" fontAlgn="base"/>
            <a:endParaRPr lang="en-US" sz="1200" b="1" i="0" dirty="0">
              <a:solidFill>
                <a:srgbClr val="000000"/>
              </a:solidFill>
              <a:effectLst/>
              <a:latin typeface="Napco_2"/>
            </a:endParaRPr>
          </a:p>
          <a:p>
            <a:pPr algn="just" fontAlgn="base"/>
            <a:r>
              <a:rPr lang="en-US" sz="1000" dirty="0">
                <a:solidFill>
                  <a:srgbClr val="000000"/>
                </a:solidFill>
                <a:latin typeface="Napco_2"/>
              </a:rPr>
              <a:t>										Tracy </a:t>
            </a:r>
            <a:r>
              <a:rPr lang="en-US" sz="1000" dirty="0" err="1">
                <a:solidFill>
                  <a:srgbClr val="000000"/>
                </a:solidFill>
                <a:latin typeface="Napco_2"/>
              </a:rPr>
              <a:t>Vanderneck</a:t>
            </a:r>
            <a:r>
              <a:rPr lang="en-US" sz="1000" dirty="0">
                <a:solidFill>
                  <a:srgbClr val="000000"/>
                </a:solidFill>
                <a:latin typeface="Napco_2"/>
              </a:rPr>
              <a:t> – Non Profit Pro, 2018. </a:t>
            </a:r>
            <a:endParaRPr lang="en-US" sz="1000" i="0" dirty="0">
              <a:solidFill>
                <a:srgbClr val="000000"/>
              </a:solidFill>
              <a:effectLst/>
              <a:latin typeface="Napco_2"/>
            </a:endParaRPr>
          </a:p>
          <a:p>
            <a:pPr algn="just"/>
            <a:br>
              <a:rPr lang="en-US" sz="1200" dirty="0"/>
            </a:br>
            <a:endParaRPr lang="en-CA" sz="1200" dirty="0"/>
          </a:p>
        </p:txBody>
      </p:sp>
      <p:sp>
        <p:nvSpPr>
          <p:cNvPr id="4" name="TextBox 3">
            <a:extLst>
              <a:ext uri="{FF2B5EF4-FFF2-40B4-BE49-F238E27FC236}">
                <a16:creationId xmlns:a16="http://schemas.microsoft.com/office/drawing/2014/main" id="{9F3782B9-7A96-3844-487B-2822841A61F9}"/>
              </a:ext>
            </a:extLst>
          </p:cNvPr>
          <p:cNvSpPr txBox="1"/>
          <p:nvPr/>
        </p:nvSpPr>
        <p:spPr>
          <a:xfrm>
            <a:off x="2273300" y="3016250"/>
            <a:ext cx="3884910" cy="369332"/>
          </a:xfrm>
          <a:prstGeom prst="rect">
            <a:avLst/>
          </a:prstGeom>
          <a:noFill/>
        </p:spPr>
        <p:txBody>
          <a:bodyPr wrap="none" rtlCol="0">
            <a:spAutoFit/>
          </a:bodyPr>
          <a:lstStyle/>
          <a:p>
            <a:r>
              <a:rPr lang="fr-CA" dirty="0" err="1">
                <a:solidFill>
                  <a:schemeClr val="accent6">
                    <a:lumMod val="75000"/>
                  </a:schemeClr>
                </a:solidFill>
                <a:latin typeface="Matter"/>
              </a:rPr>
              <a:t>Enough</a:t>
            </a:r>
            <a:r>
              <a:rPr lang="fr-CA" dirty="0">
                <a:solidFill>
                  <a:schemeClr val="accent6">
                    <a:lumMod val="75000"/>
                  </a:schemeClr>
                </a:solidFill>
                <a:latin typeface="Matter"/>
              </a:rPr>
              <a:t> </a:t>
            </a:r>
            <a:r>
              <a:rPr lang="fr-CA" dirty="0" err="1">
                <a:solidFill>
                  <a:schemeClr val="accent6">
                    <a:lumMod val="75000"/>
                  </a:schemeClr>
                </a:solidFill>
                <a:latin typeface="Matter"/>
              </a:rPr>
              <a:t>with</a:t>
            </a:r>
            <a:r>
              <a:rPr lang="fr-CA" dirty="0">
                <a:solidFill>
                  <a:schemeClr val="accent6">
                    <a:lumMod val="75000"/>
                  </a:schemeClr>
                </a:solidFill>
                <a:latin typeface="Matter"/>
              </a:rPr>
              <a:t> the </a:t>
            </a:r>
            <a:r>
              <a:rPr lang="fr-CA" dirty="0" err="1">
                <a:solidFill>
                  <a:schemeClr val="accent6">
                    <a:lumMod val="75000"/>
                  </a:schemeClr>
                </a:solidFill>
                <a:latin typeface="Matter"/>
              </a:rPr>
              <a:t>shoestring</a:t>
            </a:r>
            <a:r>
              <a:rPr lang="fr-CA" dirty="0">
                <a:solidFill>
                  <a:schemeClr val="accent6">
                    <a:lumMod val="75000"/>
                  </a:schemeClr>
                </a:solidFill>
                <a:latin typeface="Matter"/>
              </a:rPr>
              <a:t> </a:t>
            </a:r>
            <a:r>
              <a:rPr lang="fr-CA" dirty="0" err="1">
                <a:solidFill>
                  <a:schemeClr val="accent6">
                    <a:lumMod val="75000"/>
                  </a:schemeClr>
                </a:solidFill>
                <a:latin typeface="Matter"/>
              </a:rPr>
              <a:t>mentallity</a:t>
            </a:r>
            <a:r>
              <a:rPr lang="fr-CA" dirty="0">
                <a:solidFill>
                  <a:schemeClr val="accent6">
                    <a:lumMod val="75000"/>
                  </a:schemeClr>
                </a:solidFill>
                <a:latin typeface="Matter"/>
              </a:rPr>
              <a:t> !</a:t>
            </a:r>
          </a:p>
        </p:txBody>
      </p:sp>
    </p:spTree>
    <p:extLst>
      <p:ext uri="{BB962C8B-B14F-4D97-AF65-F5344CB8AC3E}">
        <p14:creationId xmlns:p14="http://schemas.microsoft.com/office/powerpoint/2010/main" val="3438391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A186B-CD3B-4CA9-83AC-02EF1EB35341}"/>
              </a:ext>
            </a:extLst>
          </p:cNvPr>
          <p:cNvSpPr>
            <a:spLocks noGrp="1"/>
          </p:cNvSpPr>
          <p:nvPr>
            <p:ph type="title"/>
          </p:nvPr>
        </p:nvSpPr>
        <p:spPr>
          <a:xfrm>
            <a:off x="410936" y="915020"/>
            <a:ext cx="7886700" cy="540653"/>
          </a:xfrm>
        </p:spPr>
        <p:txBody>
          <a:bodyPr/>
          <a:lstStyle/>
          <a:p>
            <a:r>
              <a:rPr lang="en-US" b="1" dirty="0"/>
              <a:t>Nonprofit sector</a:t>
            </a:r>
          </a:p>
        </p:txBody>
      </p:sp>
      <p:sp>
        <p:nvSpPr>
          <p:cNvPr id="4" name="TextBox 3">
            <a:extLst>
              <a:ext uri="{FF2B5EF4-FFF2-40B4-BE49-F238E27FC236}">
                <a16:creationId xmlns:a16="http://schemas.microsoft.com/office/drawing/2014/main" id="{E6721B66-730C-3C3C-D372-DDCB39CB898E}"/>
              </a:ext>
            </a:extLst>
          </p:cNvPr>
          <p:cNvSpPr txBox="1"/>
          <p:nvPr/>
        </p:nvSpPr>
        <p:spPr>
          <a:xfrm>
            <a:off x="410936" y="1434395"/>
            <a:ext cx="4572000" cy="646331"/>
          </a:xfrm>
          <a:prstGeom prst="rect">
            <a:avLst/>
          </a:prstGeom>
          <a:noFill/>
        </p:spPr>
        <p:txBody>
          <a:bodyPr wrap="square">
            <a:spAutoFit/>
          </a:bodyPr>
          <a:lstStyle/>
          <a:p>
            <a:r>
              <a:rPr lang="en-US" b="0" i="0" dirty="0">
                <a:solidFill>
                  <a:srgbClr val="3D3D3D"/>
                </a:solidFill>
                <a:effectLst/>
                <a:latin typeface="Matter"/>
              </a:rPr>
              <a:t>Charitable giving is on the rise</a:t>
            </a:r>
          </a:p>
          <a:p>
            <a:r>
              <a:rPr lang="en-US" dirty="0">
                <a:solidFill>
                  <a:srgbClr val="3D3D3D"/>
                </a:solidFill>
                <a:latin typeface="Matter"/>
              </a:rPr>
              <a:t>U</a:t>
            </a:r>
            <a:r>
              <a:rPr lang="en-US" b="0" i="0" dirty="0">
                <a:solidFill>
                  <a:srgbClr val="3D3D3D"/>
                </a:solidFill>
                <a:effectLst/>
                <a:latin typeface="Matter"/>
              </a:rPr>
              <a:t>nfortunately, so is nonprofit burnout</a:t>
            </a:r>
            <a:endParaRPr lang="en-CA" dirty="0"/>
          </a:p>
        </p:txBody>
      </p:sp>
      <p:sp>
        <p:nvSpPr>
          <p:cNvPr id="7" name="TextBox 6">
            <a:extLst>
              <a:ext uri="{FF2B5EF4-FFF2-40B4-BE49-F238E27FC236}">
                <a16:creationId xmlns:a16="http://schemas.microsoft.com/office/drawing/2014/main" id="{2E7BA4C7-4609-54E5-4F51-099D4F189CDF}"/>
              </a:ext>
            </a:extLst>
          </p:cNvPr>
          <p:cNvSpPr txBox="1"/>
          <p:nvPr/>
        </p:nvSpPr>
        <p:spPr>
          <a:xfrm>
            <a:off x="493486" y="2177936"/>
            <a:ext cx="8415565" cy="1711366"/>
          </a:xfrm>
          <a:prstGeom prst="rect">
            <a:avLst/>
          </a:prstGeom>
          <a:noFill/>
        </p:spPr>
        <p:txBody>
          <a:bodyPr wrap="square">
            <a:spAutoFit/>
          </a:bodyPr>
          <a:lstStyle/>
          <a:p>
            <a:pPr marL="285750" indent="-285750">
              <a:lnSpc>
                <a:spcPct val="150000"/>
              </a:lnSpc>
              <a:buClr>
                <a:srgbClr val="00B050"/>
              </a:buClr>
              <a:buFont typeface="Wingdings" panose="05000000000000000000" pitchFamily="2" charset="2"/>
              <a:buChar char="§"/>
            </a:pPr>
            <a:r>
              <a:rPr lang="en-US" sz="1800" b="0" i="0" dirty="0">
                <a:solidFill>
                  <a:srgbClr val="3D3D3D"/>
                </a:solidFill>
                <a:effectLst/>
                <a:latin typeface="Matter"/>
              </a:rPr>
              <a:t>The nonprofit sector is made up of more </a:t>
            </a:r>
            <a:r>
              <a:rPr lang="en-US" dirty="0">
                <a:solidFill>
                  <a:srgbClr val="3D3D3D"/>
                </a:solidFill>
                <a:latin typeface="Matter"/>
              </a:rPr>
              <a:t>than 1.8 million nonprofit organizations and employs more than 10% of the nation’s workforce (USA) </a:t>
            </a:r>
          </a:p>
          <a:p>
            <a:pPr marL="285750" indent="-285750">
              <a:lnSpc>
                <a:spcPct val="150000"/>
              </a:lnSpc>
              <a:buClr>
                <a:srgbClr val="00B050"/>
              </a:buClr>
              <a:buFont typeface="Wingdings" panose="05000000000000000000" pitchFamily="2" charset="2"/>
              <a:buChar char="§"/>
            </a:pPr>
            <a:r>
              <a:rPr lang="en-US" b="0" i="0" dirty="0">
                <a:solidFill>
                  <a:srgbClr val="3D3D3D"/>
                </a:solidFill>
                <a:effectLst/>
                <a:latin typeface="Matter"/>
              </a:rPr>
              <a:t>In fact, 30 percent of nonprofit employees are burnt out</a:t>
            </a:r>
            <a:endParaRPr lang="en-US" dirty="0">
              <a:solidFill>
                <a:srgbClr val="3D3D3D"/>
              </a:solidFill>
              <a:latin typeface="Matter"/>
            </a:endParaRPr>
          </a:p>
          <a:p>
            <a:pPr marL="285750" indent="-285750">
              <a:lnSpc>
                <a:spcPct val="150000"/>
              </a:lnSpc>
              <a:buClr>
                <a:srgbClr val="00B050"/>
              </a:buClr>
              <a:buFont typeface="Wingdings" panose="05000000000000000000" pitchFamily="2" charset="2"/>
              <a:buChar char="§"/>
            </a:pPr>
            <a:r>
              <a:rPr lang="en-US" b="0" i="0" dirty="0">
                <a:solidFill>
                  <a:srgbClr val="3D3D3D"/>
                </a:solidFill>
                <a:effectLst/>
                <a:latin typeface="Matter"/>
              </a:rPr>
              <a:t>20 percent are in danger of burning out</a:t>
            </a:r>
            <a:endParaRPr lang="en-CA" dirty="0"/>
          </a:p>
        </p:txBody>
      </p:sp>
      <p:sp>
        <p:nvSpPr>
          <p:cNvPr id="9" name="TextBox 8">
            <a:extLst>
              <a:ext uri="{FF2B5EF4-FFF2-40B4-BE49-F238E27FC236}">
                <a16:creationId xmlns:a16="http://schemas.microsoft.com/office/drawing/2014/main" id="{AC5CE7D0-60A7-1FF8-7D42-80F21ADD1A0D}"/>
              </a:ext>
            </a:extLst>
          </p:cNvPr>
          <p:cNvSpPr txBox="1"/>
          <p:nvPr/>
        </p:nvSpPr>
        <p:spPr>
          <a:xfrm>
            <a:off x="5751370" y="4100529"/>
            <a:ext cx="6545942" cy="276999"/>
          </a:xfrm>
          <a:prstGeom prst="rect">
            <a:avLst/>
          </a:prstGeom>
          <a:noFill/>
        </p:spPr>
        <p:txBody>
          <a:bodyPr wrap="square">
            <a:spAutoFit/>
          </a:bodyPr>
          <a:lstStyle/>
          <a:p>
            <a:r>
              <a:rPr lang="en-US" sz="1200" b="0" i="0" dirty="0">
                <a:solidFill>
                  <a:srgbClr val="3D3D3D"/>
                </a:solidFill>
                <a:effectLst/>
                <a:latin typeface="Matter"/>
              </a:rPr>
              <a:t>Source: survey conducted by Opportunity Knocks.</a:t>
            </a:r>
            <a:endParaRPr lang="en-CA" sz="1200" dirty="0"/>
          </a:p>
        </p:txBody>
      </p:sp>
    </p:spTree>
    <p:extLst>
      <p:ext uri="{BB962C8B-B14F-4D97-AF65-F5344CB8AC3E}">
        <p14:creationId xmlns:p14="http://schemas.microsoft.com/office/powerpoint/2010/main" val="2466732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A186B-CD3B-4CA9-83AC-02EF1EB35341}"/>
              </a:ext>
            </a:extLst>
          </p:cNvPr>
          <p:cNvSpPr>
            <a:spLocks noGrp="1"/>
          </p:cNvSpPr>
          <p:nvPr>
            <p:ph type="title"/>
          </p:nvPr>
        </p:nvSpPr>
        <p:spPr>
          <a:xfrm>
            <a:off x="162843" y="765972"/>
            <a:ext cx="7886700" cy="540653"/>
          </a:xfrm>
        </p:spPr>
        <p:txBody>
          <a:bodyPr/>
          <a:lstStyle/>
          <a:p>
            <a:r>
              <a:rPr lang="en-US" b="1" dirty="0"/>
              <a:t>Nonprofit sector</a:t>
            </a:r>
          </a:p>
        </p:txBody>
      </p:sp>
      <p:sp>
        <p:nvSpPr>
          <p:cNvPr id="4" name="TextBox 3">
            <a:extLst>
              <a:ext uri="{FF2B5EF4-FFF2-40B4-BE49-F238E27FC236}">
                <a16:creationId xmlns:a16="http://schemas.microsoft.com/office/drawing/2014/main" id="{E6721B66-730C-3C3C-D372-DDCB39CB898E}"/>
              </a:ext>
            </a:extLst>
          </p:cNvPr>
          <p:cNvSpPr txBox="1"/>
          <p:nvPr/>
        </p:nvSpPr>
        <p:spPr>
          <a:xfrm>
            <a:off x="162843" y="1182609"/>
            <a:ext cx="4572000" cy="400110"/>
          </a:xfrm>
          <a:prstGeom prst="rect">
            <a:avLst/>
          </a:prstGeom>
          <a:noFill/>
        </p:spPr>
        <p:txBody>
          <a:bodyPr wrap="square">
            <a:spAutoFit/>
          </a:bodyPr>
          <a:lstStyle/>
          <a:p>
            <a:r>
              <a:rPr lang="en-US" sz="2000" b="1" i="0" dirty="0">
                <a:solidFill>
                  <a:srgbClr val="3D3D3D"/>
                </a:solidFill>
                <a:effectLst/>
                <a:latin typeface="Matter"/>
              </a:rPr>
              <a:t>Loosing key staff</a:t>
            </a:r>
            <a:endParaRPr lang="en-CA" sz="2000" b="1" dirty="0"/>
          </a:p>
        </p:txBody>
      </p:sp>
      <p:sp>
        <p:nvSpPr>
          <p:cNvPr id="7" name="TextBox 6">
            <a:extLst>
              <a:ext uri="{FF2B5EF4-FFF2-40B4-BE49-F238E27FC236}">
                <a16:creationId xmlns:a16="http://schemas.microsoft.com/office/drawing/2014/main" id="{2E7BA4C7-4609-54E5-4F51-099D4F189CDF}"/>
              </a:ext>
            </a:extLst>
          </p:cNvPr>
          <p:cNvSpPr txBox="1"/>
          <p:nvPr/>
        </p:nvSpPr>
        <p:spPr>
          <a:xfrm>
            <a:off x="272142" y="1558166"/>
            <a:ext cx="8599715" cy="2270109"/>
          </a:xfrm>
          <a:prstGeom prst="rect">
            <a:avLst/>
          </a:prstGeom>
          <a:noFill/>
        </p:spPr>
        <p:txBody>
          <a:bodyPr wrap="square">
            <a:spAutoFit/>
          </a:bodyPr>
          <a:lstStyle/>
          <a:p>
            <a:pPr marL="285750" indent="-285750">
              <a:lnSpc>
                <a:spcPct val="150000"/>
              </a:lnSpc>
              <a:buClr>
                <a:srgbClr val="00B050"/>
              </a:buClr>
              <a:buFont typeface="Wingdings" panose="05000000000000000000" pitchFamily="2" charset="2"/>
              <a:buChar char="§"/>
            </a:pPr>
            <a:r>
              <a:rPr lang="en-US" sz="1600" b="0" i="0" dirty="0">
                <a:solidFill>
                  <a:srgbClr val="3D3D3D"/>
                </a:solidFill>
                <a:effectLst/>
                <a:latin typeface="Matter"/>
              </a:rPr>
              <a:t>voluntary turnover rate for nonprofit organizations is 19%</a:t>
            </a:r>
          </a:p>
          <a:p>
            <a:pPr marL="285750" indent="-285750">
              <a:lnSpc>
                <a:spcPct val="150000"/>
              </a:lnSpc>
              <a:buClr>
                <a:srgbClr val="00B050"/>
              </a:buClr>
              <a:buFont typeface="Wingdings" panose="05000000000000000000" pitchFamily="2" charset="2"/>
              <a:buChar char="§"/>
            </a:pPr>
            <a:r>
              <a:rPr lang="en-US" sz="1600" b="0" i="0" dirty="0">
                <a:solidFill>
                  <a:srgbClr val="3D3D3D"/>
                </a:solidFill>
                <a:effectLst/>
                <a:latin typeface="Matter"/>
              </a:rPr>
              <a:t>higher </a:t>
            </a:r>
            <a:r>
              <a:rPr lang="en-US" sz="1600" dirty="0">
                <a:solidFill>
                  <a:srgbClr val="4C4C4C"/>
                </a:solidFill>
                <a:latin typeface="Source Sans Pro" panose="020B0503030403020204" pitchFamily="34" charset="0"/>
              </a:rPr>
              <a:t>than</a:t>
            </a:r>
            <a:r>
              <a:rPr lang="en-US" sz="1600" b="0" i="0" dirty="0">
                <a:solidFill>
                  <a:srgbClr val="3D3D3D"/>
                </a:solidFill>
                <a:effectLst/>
                <a:latin typeface="Matter"/>
              </a:rPr>
              <a:t> the industry average of the overall labor market (12%)</a:t>
            </a:r>
          </a:p>
          <a:p>
            <a:pPr marL="285750" indent="-285750">
              <a:lnSpc>
                <a:spcPct val="150000"/>
              </a:lnSpc>
              <a:buClr>
                <a:srgbClr val="00B050"/>
              </a:buClr>
              <a:buFont typeface="Wingdings" panose="05000000000000000000" pitchFamily="2" charset="2"/>
              <a:buChar char="§"/>
            </a:pPr>
            <a:r>
              <a:rPr lang="en-US" sz="1600" b="0" i="0" dirty="0">
                <a:solidFill>
                  <a:srgbClr val="3D3D3D"/>
                </a:solidFill>
                <a:effectLst/>
                <a:latin typeface="Matter"/>
              </a:rPr>
              <a:t>Leaders (60% of nonprofit leaders) reported feeling “used up” at the end of the workday, according to DDI World’s Global Leadership Forecast for 2021.</a:t>
            </a:r>
          </a:p>
          <a:p>
            <a:pPr marL="285750" indent="-285750">
              <a:lnSpc>
                <a:spcPct val="150000"/>
              </a:lnSpc>
              <a:buClr>
                <a:srgbClr val="00B050"/>
              </a:buClr>
              <a:buFont typeface="Wingdings" panose="05000000000000000000" pitchFamily="2" charset="2"/>
              <a:buChar char="§"/>
            </a:pPr>
            <a:r>
              <a:rPr lang="en-US" sz="1600" dirty="0">
                <a:solidFill>
                  <a:srgbClr val="3D3D3D"/>
                </a:solidFill>
                <a:latin typeface="Matter"/>
              </a:rPr>
              <a:t>Productivity gap in year 1 for new hire is 20%</a:t>
            </a:r>
          </a:p>
          <a:p>
            <a:pPr marL="285750" indent="-285750">
              <a:lnSpc>
                <a:spcPct val="150000"/>
              </a:lnSpc>
              <a:buClr>
                <a:srgbClr val="00B050"/>
              </a:buClr>
              <a:buFont typeface="Wingdings" panose="05000000000000000000" pitchFamily="2" charset="2"/>
              <a:buChar char="§"/>
            </a:pPr>
            <a:r>
              <a:rPr lang="en-US" sz="1600" dirty="0">
                <a:solidFill>
                  <a:srgbClr val="3D3D3D"/>
                </a:solidFill>
                <a:latin typeface="Matter"/>
              </a:rPr>
              <a:t>Cost of staff turnover as a percentage of annual growth is 28%</a:t>
            </a:r>
            <a:endParaRPr lang="en-CA" sz="1600" dirty="0"/>
          </a:p>
        </p:txBody>
      </p:sp>
      <p:sp>
        <p:nvSpPr>
          <p:cNvPr id="9" name="TextBox 8">
            <a:extLst>
              <a:ext uri="{FF2B5EF4-FFF2-40B4-BE49-F238E27FC236}">
                <a16:creationId xmlns:a16="http://schemas.microsoft.com/office/drawing/2014/main" id="{AC5CE7D0-60A7-1FF8-7D42-80F21ADD1A0D}"/>
              </a:ext>
            </a:extLst>
          </p:cNvPr>
          <p:cNvSpPr txBox="1"/>
          <p:nvPr/>
        </p:nvSpPr>
        <p:spPr>
          <a:xfrm>
            <a:off x="5871029" y="4213570"/>
            <a:ext cx="6545942" cy="276999"/>
          </a:xfrm>
          <a:prstGeom prst="rect">
            <a:avLst/>
          </a:prstGeom>
          <a:noFill/>
        </p:spPr>
        <p:txBody>
          <a:bodyPr wrap="square">
            <a:spAutoFit/>
          </a:bodyPr>
          <a:lstStyle/>
          <a:p>
            <a:r>
              <a:rPr lang="en-US" sz="1200" b="0" i="0" dirty="0">
                <a:solidFill>
                  <a:srgbClr val="3D3D3D"/>
                </a:solidFill>
                <a:effectLst/>
                <a:latin typeface="Matter"/>
              </a:rPr>
              <a:t>Source: survey conducted by Opportunity Knocks.</a:t>
            </a:r>
            <a:endParaRPr lang="en-CA" sz="1200" dirty="0"/>
          </a:p>
        </p:txBody>
      </p:sp>
    </p:spTree>
    <p:extLst>
      <p:ext uri="{BB962C8B-B14F-4D97-AF65-F5344CB8AC3E}">
        <p14:creationId xmlns:p14="http://schemas.microsoft.com/office/powerpoint/2010/main" val="2278861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E7BA4C7-4609-54E5-4F51-099D4F189CDF}"/>
              </a:ext>
            </a:extLst>
          </p:cNvPr>
          <p:cNvSpPr txBox="1"/>
          <p:nvPr/>
        </p:nvSpPr>
        <p:spPr>
          <a:xfrm>
            <a:off x="192492" y="1644351"/>
            <a:ext cx="8962571" cy="2185214"/>
          </a:xfrm>
          <a:prstGeom prst="rect">
            <a:avLst/>
          </a:prstGeom>
          <a:noFill/>
        </p:spPr>
        <p:txBody>
          <a:bodyPr wrap="square">
            <a:spAutoFit/>
          </a:bodyPr>
          <a:lstStyle/>
          <a:p>
            <a:pPr marL="285750" indent="-285750" fontAlgn="auto">
              <a:spcBef>
                <a:spcPts val="200"/>
              </a:spcBef>
              <a:buClr>
                <a:srgbClr val="00B050"/>
              </a:buClr>
              <a:buFont typeface="Wingdings" panose="05000000000000000000" pitchFamily="2" charset="2"/>
              <a:buChar char="§"/>
            </a:pPr>
            <a:r>
              <a:rPr lang="en-US" dirty="0">
                <a:solidFill>
                  <a:srgbClr val="3D3D3D"/>
                </a:solidFill>
                <a:latin typeface="Matter"/>
              </a:rPr>
              <a:t>Cost of hiring a new person</a:t>
            </a:r>
            <a:r>
              <a:rPr lang="en-US" sz="1400" dirty="0">
                <a:solidFill>
                  <a:srgbClr val="3D3D3D"/>
                </a:solidFill>
                <a:latin typeface="Matter"/>
              </a:rPr>
              <a:t> (advertising, interviewing, screening, hiring)</a:t>
            </a:r>
          </a:p>
          <a:p>
            <a:pPr marL="285750" indent="-285750">
              <a:spcBef>
                <a:spcPts val="200"/>
              </a:spcBef>
              <a:buClr>
                <a:srgbClr val="00B050"/>
              </a:buClr>
              <a:buFont typeface="Wingdings" panose="05000000000000000000" pitchFamily="2" charset="2"/>
              <a:buChar char="§"/>
            </a:pPr>
            <a:r>
              <a:rPr lang="en-US" dirty="0">
                <a:solidFill>
                  <a:srgbClr val="3D3D3D"/>
                </a:solidFill>
                <a:latin typeface="Matter"/>
              </a:rPr>
              <a:t>Cost of onboarding a new person </a:t>
            </a:r>
            <a:r>
              <a:rPr lang="en-US" sz="1400" dirty="0">
                <a:solidFill>
                  <a:srgbClr val="3D3D3D"/>
                </a:solidFill>
                <a:latin typeface="Matter"/>
              </a:rPr>
              <a:t>(training, management time)</a:t>
            </a:r>
          </a:p>
          <a:p>
            <a:pPr marL="285750" indent="-285750" fontAlgn="auto">
              <a:spcBef>
                <a:spcPts val="200"/>
              </a:spcBef>
              <a:buClr>
                <a:srgbClr val="00B050"/>
              </a:buClr>
              <a:buFont typeface="Wingdings" panose="05000000000000000000" pitchFamily="2" charset="2"/>
              <a:buChar char="§"/>
            </a:pPr>
            <a:r>
              <a:rPr lang="en-US" dirty="0">
                <a:solidFill>
                  <a:srgbClr val="3D3D3D"/>
                </a:solidFill>
                <a:latin typeface="Matter"/>
              </a:rPr>
              <a:t>Lost productivity </a:t>
            </a:r>
            <a:r>
              <a:rPr lang="en-US" sz="1400" dirty="0">
                <a:solidFill>
                  <a:srgbClr val="3D3D3D"/>
                </a:solidFill>
                <a:latin typeface="Matter"/>
              </a:rPr>
              <a:t>(a new person may take 1-2 years to reach the productivity of an existing person)</a:t>
            </a:r>
          </a:p>
          <a:p>
            <a:pPr marL="285750" indent="-285750">
              <a:spcBef>
                <a:spcPts val="200"/>
              </a:spcBef>
              <a:buClr>
                <a:srgbClr val="00B050"/>
              </a:buClr>
              <a:buFont typeface="Wingdings" panose="05000000000000000000" pitchFamily="2" charset="2"/>
              <a:buChar char="§"/>
            </a:pPr>
            <a:r>
              <a:rPr lang="en-US" dirty="0">
                <a:solidFill>
                  <a:srgbClr val="3D3D3D"/>
                </a:solidFill>
                <a:latin typeface="Matter"/>
              </a:rPr>
              <a:t>Lost engagement </a:t>
            </a:r>
            <a:r>
              <a:rPr lang="en-US" sz="1400" dirty="0">
                <a:solidFill>
                  <a:srgbClr val="3D3D3D"/>
                </a:solidFill>
                <a:latin typeface="Matter"/>
              </a:rPr>
              <a:t>(other employees who see high turnover disengage and lose productivity)</a:t>
            </a:r>
          </a:p>
          <a:p>
            <a:pPr marL="285750" indent="-285750" fontAlgn="auto">
              <a:spcBef>
                <a:spcPts val="200"/>
              </a:spcBef>
              <a:buClr>
                <a:srgbClr val="00B050"/>
              </a:buClr>
              <a:buFont typeface="Wingdings" panose="05000000000000000000" pitchFamily="2" charset="2"/>
              <a:buChar char="§"/>
            </a:pPr>
            <a:r>
              <a:rPr lang="en-US" dirty="0">
                <a:solidFill>
                  <a:srgbClr val="3D3D3D"/>
                </a:solidFill>
                <a:latin typeface="Matter"/>
              </a:rPr>
              <a:t>Customer service and errors </a:t>
            </a:r>
            <a:r>
              <a:rPr lang="en-US" sz="1400" dirty="0">
                <a:solidFill>
                  <a:srgbClr val="3D3D3D"/>
                </a:solidFill>
                <a:latin typeface="Matter"/>
              </a:rPr>
              <a:t>(new employees take longer and are often less adept at solving problems).</a:t>
            </a:r>
            <a:r>
              <a:rPr lang="en-US" dirty="0">
                <a:solidFill>
                  <a:srgbClr val="3D3D3D"/>
                </a:solidFill>
                <a:latin typeface="Matter"/>
              </a:rPr>
              <a:t> </a:t>
            </a:r>
          </a:p>
          <a:p>
            <a:pPr marL="285750" indent="-285750">
              <a:spcBef>
                <a:spcPts val="200"/>
              </a:spcBef>
              <a:buClr>
                <a:srgbClr val="00B050"/>
              </a:buClr>
              <a:buFont typeface="Wingdings" panose="05000000000000000000" pitchFamily="2" charset="2"/>
              <a:buChar char="§"/>
            </a:pPr>
            <a:r>
              <a:rPr lang="en-US" dirty="0">
                <a:solidFill>
                  <a:srgbClr val="3D3D3D"/>
                </a:solidFill>
                <a:latin typeface="Matter"/>
              </a:rPr>
              <a:t>Training cost </a:t>
            </a:r>
            <a:r>
              <a:rPr lang="en-US" sz="1400" dirty="0">
                <a:solidFill>
                  <a:srgbClr val="3D3D3D"/>
                </a:solidFill>
                <a:latin typeface="Matter"/>
              </a:rPr>
              <a:t>(over 2-3 years you likely invest 10-20% of an employee's salary or more in training, that is gone)</a:t>
            </a:r>
          </a:p>
          <a:p>
            <a:pPr marL="285750" indent="-285750" fontAlgn="auto">
              <a:spcBef>
                <a:spcPts val="200"/>
              </a:spcBef>
              <a:buClr>
                <a:srgbClr val="00B050"/>
              </a:buClr>
              <a:buFont typeface="Wingdings" panose="05000000000000000000" pitchFamily="2" charset="2"/>
              <a:buChar char="§"/>
            </a:pPr>
            <a:r>
              <a:rPr lang="en-US" dirty="0">
                <a:solidFill>
                  <a:srgbClr val="3D3D3D"/>
                </a:solidFill>
                <a:latin typeface="Matter"/>
              </a:rPr>
              <a:t>Cultural impact </a:t>
            </a:r>
            <a:r>
              <a:rPr lang="en-US" sz="1400" dirty="0">
                <a:solidFill>
                  <a:srgbClr val="3D3D3D"/>
                </a:solidFill>
                <a:latin typeface="Matter"/>
              </a:rPr>
              <a:t>(whenever someone leaves others take time to ask "why?").</a:t>
            </a:r>
          </a:p>
        </p:txBody>
      </p:sp>
      <p:sp>
        <p:nvSpPr>
          <p:cNvPr id="9" name="TextBox 8">
            <a:extLst>
              <a:ext uri="{FF2B5EF4-FFF2-40B4-BE49-F238E27FC236}">
                <a16:creationId xmlns:a16="http://schemas.microsoft.com/office/drawing/2014/main" id="{AC5CE7D0-60A7-1FF8-7D42-80F21ADD1A0D}"/>
              </a:ext>
            </a:extLst>
          </p:cNvPr>
          <p:cNvSpPr txBox="1"/>
          <p:nvPr/>
        </p:nvSpPr>
        <p:spPr>
          <a:xfrm>
            <a:off x="384986" y="4180684"/>
            <a:ext cx="8577585" cy="461665"/>
          </a:xfrm>
          <a:prstGeom prst="rect">
            <a:avLst/>
          </a:prstGeom>
          <a:noFill/>
        </p:spPr>
        <p:txBody>
          <a:bodyPr wrap="square">
            <a:spAutoFit/>
          </a:bodyPr>
          <a:lstStyle/>
          <a:p>
            <a:r>
              <a:rPr lang="en-US" sz="1200" b="0" i="0" dirty="0">
                <a:solidFill>
                  <a:srgbClr val="3D3D3D"/>
                </a:solidFill>
                <a:effectLst/>
                <a:latin typeface="Matter"/>
              </a:rPr>
              <a:t>Source: </a:t>
            </a:r>
            <a:r>
              <a:rPr lang="en-US" sz="1200" b="0" i="0" dirty="0">
                <a:solidFill>
                  <a:srgbClr val="3D3D3D"/>
                </a:solidFill>
                <a:effectLst/>
                <a:latin typeface="Matter"/>
                <a:hlinkClick r:id="rId2"/>
              </a:rPr>
              <a:t>https://www.linkedin.com/pulse/20130816200159-131079-employee-retention-now-a-big-issue-why-the-tide-has-turned/</a:t>
            </a:r>
            <a:endParaRPr lang="en-US" sz="1200" b="0" i="0" dirty="0">
              <a:solidFill>
                <a:srgbClr val="3D3D3D"/>
              </a:solidFill>
              <a:effectLst/>
              <a:latin typeface="Matter"/>
            </a:endParaRPr>
          </a:p>
          <a:p>
            <a:endParaRPr lang="en-CA" sz="1200" dirty="0"/>
          </a:p>
        </p:txBody>
      </p:sp>
      <p:sp>
        <p:nvSpPr>
          <p:cNvPr id="3" name="Title 1">
            <a:extLst>
              <a:ext uri="{FF2B5EF4-FFF2-40B4-BE49-F238E27FC236}">
                <a16:creationId xmlns:a16="http://schemas.microsoft.com/office/drawing/2014/main" id="{252CE9D7-40ED-AAC8-F6A5-9B2EB6FF7B45}"/>
              </a:ext>
            </a:extLst>
          </p:cNvPr>
          <p:cNvSpPr txBox="1">
            <a:spLocks/>
          </p:cNvSpPr>
          <p:nvPr/>
        </p:nvSpPr>
        <p:spPr>
          <a:xfrm>
            <a:off x="108634" y="731983"/>
            <a:ext cx="7886700" cy="912368"/>
          </a:xfrm>
          <a:prstGeom prst="rect">
            <a:avLst/>
          </a:prstGeom>
        </p:spPr>
        <p:txBody>
          <a:bodyPr/>
          <a:lstStyle>
            <a:lvl1pPr algn="l" defTabSz="685800" rtl="0" eaLnBrk="1" latinLnBrk="0" hangingPunct="1">
              <a:lnSpc>
                <a:spcPct val="90000"/>
              </a:lnSpc>
              <a:spcBef>
                <a:spcPct val="0"/>
              </a:spcBef>
              <a:buNone/>
              <a:defRPr sz="3300" kern="1200">
                <a:solidFill>
                  <a:schemeClr val="bg2">
                    <a:lumMod val="25000"/>
                  </a:schemeClr>
                </a:solidFill>
                <a:latin typeface="Gotham Medium" panose="02000604030000020004" pitchFamily="2" charset="0"/>
                <a:ea typeface="+mj-ea"/>
                <a:cs typeface="+mj-cs"/>
              </a:defRPr>
            </a:lvl1pPr>
          </a:lstStyle>
          <a:p>
            <a:r>
              <a:rPr lang="en-US" b="1" dirty="0"/>
              <a:t>Losing key staff - </a:t>
            </a:r>
            <a:br>
              <a:rPr lang="en-US" b="1" dirty="0"/>
            </a:br>
            <a:r>
              <a:rPr lang="en-US" sz="2400" b="1" dirty="0"/>
              <a:t>Is expensive</a:t>
            </a:r>
            <a:endParaRPr lang="en-US" b="1" dirty="0"/>
          </a:p>
        </p:txBody>
      </p:sp>
    </p:spTree>
    <p:extLst>
      <p:ext uri="{BB962C8B-B14F-4D97-AF65-F5344CB8AC3E}">
        <p14:creationId xmlns:p14="http://schemas.microsoft.com/office/powerpoint/2010/main" val="41005779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PICON2023-Template-Jan2023  -  Read-Only" id="{71057602-357C-427D-B236-976A94E02BDE}" vid="{700F57DB-343F-4DDF-99EC-E8ECFF44D5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200A49C4910345925A074C5214B0A5" ma:contentTypeVersion="14" ma:contentTypeDescription="Crée un document." ma:contentTypeScope="" ma:versionID="eb0bd0900a256ccc3fa660c05fa87849">
  <xsd:schema xmlns:xsd="http://www.w3.org/2001/XMLSchema" xmlns:xs="http://www.w3.org/2001/XMLSchema" xmlns:p="http://schemas.microsoft.com/office/2006/metadata/properties" xmlns:ns2="83d7d933-3333-4fd6-88e7-d667ab9b8e81" xmlns:ns3="df7ac991-cd0e-426e-b537-d16a1df248cf" targetNamespace="http://schemas.microsoft.com/office/2006/metadata/properties" ma:root="true" ma:fieldsID="2696709e492767408c0df08f7676183c" ns2:_="" ns3:_="">
    <xsd:import namespace="83d7d933-3333-4fd6-88e7-d667ab9b8e81"/>
    <xsd:import namespace="df7ac991-cd0e-426e-b537-d16a1df248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d7d933-3333-4fd6-88e7-d667ab9b8e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1e8ee191-037f-48f7-a06b-f74420c7246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f7ac991-cd0e-426e-b537-d16a1df248cf"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32813bf0-6d52-44c9-8065-d2127f6bc956}" ma:internalName="TaxCatchAll" ma:showField="CatchAllData" ma:web="df7ac991-cd0e-426e-b537-d16a1df248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f7ac991-cd0e-426e-b537-d16a1df248cf" xsi:nil="true"/>
    <lcf76f155ced4ddcb4097134ff3c332f xmlns="83d7d933-3333-4fd6-88e7-d667ab9b8e8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76A5552-6F21-4115-A2C6-FE79C63CEF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d7d933-3333-4fd6-88e7-d667ab9b8e81"/>
    <ds:schemaRef ds:uri="df7ac991-cd0e-426e-b537-d16a1df248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B12F6B-5261-4C5E-8A30-2F6E42BAD799}">
  <ds:schemaRefs>
    <ds:schemaRef ds:uri="http://schemas.microsoft.com/sharepoint/v3/contenttype/forms"/>
  </ds:schemaRefs>
</ds:datastoreItem>
</file>

<file path=customXml/itemProps3.xml><?xml version="1.0" encoding="utf-8"?>
<ds:datastoreItem xmlns:ds="http://schemas.openxmlformats.org/officeDocument/2006/customXml" ds:itemID="{231421D9-3F17-4573-B3A5-6F4392C23EBD}">
  <ds:schemaRefs>
    <ds:schemaRef ds:uri="http://schemas.microsoft.com/office/2006/documentManagement/types"/>
    <ds:schemaRef ds:uri="83d7d933-3333-4fd6-88e7-d667ab9b8e81"/>
    <ds:schemaRef ds:uri="http://purl.org/dc/dcmitype/"/>
    <ds:schemaRef ds:uri="df7ac991-cd0e-426e-b537-d16a1df248cf"/>
    <ds:schemaRef ds:uri="http://purl.org/dc/term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AFPICON2023-Template-Jan2023</Template>
  <TotalTime>3854</TotalTime>
  <Words>1218</Words>
  <Application>Microsoft Office PowerPoint</Application>
  <PresentationFormat>On-screen Show (16:9)</PresentationFormat>
  <Paragraphs>121</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Arial Narrow</vt:lpstr>
      <vt:lpstr>Calibri</vt:lpstr>
      <vt:lpstr>Gotham Light</vt:lpstr>
      <vt:lpstr>Gotham Medium</vt:lpstr>
      <vt:lpstr>Matter</vt:lpstr>
      <vt:lpstr>Napco_2</vt:lpstr>
      <vt:lpstr>Source Sans Pro</vt:lpstr>
      <vt:lpstr>Wingdings</vt:lpstr>
      <vt:lpstr>Office Theme</vt:lpstr>
      <vt:lpstr>Don’t be cheap. It’s too expensive !</vt:lpstr>
      <vt:lpstr>Common narrative</vt:lpstr>
      <vt:lpstr>PowerPoint Presentation</vt:lpstr>
      <vt:lpstr>PowerPoint Presentation</vt:lpstr>
      <vt:lpstr>PowerPoint Presentation</vt:lpstr>
      <vt:lpstr>PowerPoint Presentation</vt:lpstr>
      <vt:lpstr>Nonprofit sector</vt:lpstr>
      <vt:lpstr>Nonprofit sector</vt:lpstr>
      <vt:lpstr>PowerPoint Presentation</vt:lpstr>
      <vt:lpstr>PowerPoint Presentation</vt:lpstr>
      <vt:lpstr>Losing key staff -  Expensive</vt:lpstr>
      <vt:lpstr>PowerPoint Presentation</vt:lpstr>
      <vt:lpstr>Change the paradigm </vt:lpstr>
      <vt:lpstr>PowerPoint Presentation</vt:lpstr>
      <vt:lpstr>Change the paradigm Invest in your cause</vt:lpstr>
      <vt:lpstr>Educate your board of trustees Invest in your cause</vt:lpstr>
      <vt:lpstr>Invest in your team for a greater return</vt:lpstr>
      <vt:lpstr>PowerPoint Presentation</vt:lpstr>
      <vt:lpstr>PowerPoint Presentation</vt:lpstr>
      <vt:lpstr>Good reads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Karine-Iseult Ippersiel</dc:creator>
  <cp:lastModifiedBy>Karine-Iseult Ippersiel</cp:lastModifiedBy>
  <cp:revision>5</cp:revision>
  <dcterms:created xsi:type="dcterms:W3CDTF">2023-02-07T21:33:54Z</dcterms:created>
  <dcterms:modified xsi:type="dcterms:W3CDTF">2023-03-20T21:44:35Z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0x01010034200A49C4910345925A074C5214B0A5</vt:lpwstr>
  </property>
  <property fmtid="{D5CDD505-2E9C-101B-9397-08002B2CF9AE}" pid="3" name="MediaServiceImageTags">
    <vt:lpwstr/>
  </property>
</Properties>
</file>